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8"/>
  </p:notesMasterIdLst>
  <p:handoutMasterIdLst>
    <p:handoutMasterId r:id="rId50"/>
  </p:handoutMasterIdLst>
  <p:sldIdLst>
    <p:sldId id="699" r:id="rId7"/>
    <p:sldId id="701" r:id="rId9"/>
    <p:sldId id="702" r:id="rId10"/>
    <p:sldId id="711" r:id="rId11"/>
    <p:sldId id="747" r:id="rId12"/>
    <p:sldId id="748" r:id="rId13"/>
    <p:sldId id="703" r:id="rId14"/>
    <p:sldId id="710" r:id="rId15"/>
    <p:sldId id="749" r:id="rId16"/>
    <p:sldId id="750" r:id="rId17"/>
    <p:sldId id="751" r:id="rId18"/>
    <p:sldId id="755" r:id="rId19"/>
    <p:sldId id="752" r:id="rId20"/>
    <p:sldId id="887" r:id="rId21"/>
    <p:sldId id="888" r:id="rId22"/>
    <p:sldId id="886" r:id="rId23"/>
    <p:sldId id="753" r:id="rId24"/>
    <p:sldId id="841" r:id="rId25"/>
    <p:sldId id="915" r:id="rId26"/>
    <p:sldId id="754" r:id="rId27"/>
    <p:sldId id="788" r:id="rId28"/>
    <p:sldId id="842" r:id="rId29"/>
    <p:sldId id="844" r:id="rId30"/>
    <p:sldId id="843" r:id="rId31"/>
    <p:sldId id="845" r:id="rId32"/>
    <p:sldId id="791" r:id="rId33"/>
    <p:sldId id="792" r:id="rId34"/>
    <p:sldId id="793" r:id="rId35"/>
    <p:sldId id="794" r:id="rId36"/>
    <p:sldId id="796" r:id="rId37"/>
    <p:sldId id="873" r:id="rId38"/>
    <p:sldId id="874" r:id="rId39"/>
    <p:sldId id="875" r:id="rId40"/>
    <p:sldId id="876" r:id="rId41"/>
    <p:sldId id="800" r:id="rId42"/>
    <p:sldId id="801" r:id="rId43"/>
    <p:sldId id="802" r:id="rId44"/>
    <p:sldId id="803" r:id="rId45"/>
    <p:sldId id="804" r:id="rId46"/>
    <p:sldId id="808" r:id="rId47"/>
    <p:sldId id="884" r:id="rId48"/>
    <p:sldId id="877" r:id="rId49"/>
  </p:sldIdLst>
  <p:sldSz cx="9144000" cy="5143500" type="screen16x9"/>
  <p:notesSz cx="6858000" cy="9144000"/>
  <p:custDataLst>
    <p:tags r:id="rId55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51A2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20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5" Type="http://schemas.openxmlformats.org/officeDocument/2006/relationships/tags" Target="tags/tag223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6.png"/><Relationship Id="rId1" Type="http://schemas.openxmlformats.org/officeDocument/2006/relationships/tags" Target="../tags/tag12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tags" Target="../tags/tag12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image" Target="../media/image12.png"/><Relationship Id="rId1" Type="http://schemas.openxmlformats.org/officeDocument/2006/relationships/tags" Target="../tags/tag128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13.png"/><Relationship Id="rId1" Type="http://schemas.openxmlformats.org/officeDocument/2006/relationships/tags" Target="../tags/tag13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image" Target="../media/image14.png"/><Relationship Id="rId1" Type="http://schemas.openxmlformats.org/officeDocument/2006/relationships/tags" Target="../tags/tag135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image" Target="../media/image15.png"/><Relationship Id="rId1" Type="http://schemas.openxmlformats.org/officeDocument/2006/relationships/tags" Target="../tags/tag13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image" Target="../media/image17.png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image" Target="../media/image16.png"/><Relationship Id="rId15" Type="http://schemas.openxmlformats.org/officeDocument/2006/relationships/slideLayout" Target="../slideLayouts/slideLayout24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tags" Target="../tags/tag14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156.xml"/><Relationship Id="rId2" Type="http://schemas.openxmlformats.org/officeDocument/2006/relationships/image" Target="../media/image18.png"/><Relationship Id="rId1" Type="http://schemas.openxmlformats.org/officeDocument/2006/relationships/tags" Target="../tags/tag15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9.png"/><Relationship Id="rId1" Type="http://schemas.openxmlformats.org/officeDocument/2006/relationships/tags" Target="../tags/tag15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image" Target="../media/image20.png"/><Relationship Id="rId15" Type="http://schemas.openxmlformats.org/officeDocument/2006/relationships/slideLayout" Target="../slideLayouts/slideLayout24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tags" Target="../tags/tag15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image" Target="../media/image21.png"/><Relationship Id="rId10" Type="http://schemas.openxmlformats.org/officeDocument/2006/relationships/slideLayout" Target="../slideLayouts/slideLayout24.xml"/><Relationship Id="rId1" Type="http://schemas.openxmlformats.org/officeDocument/2006/relationships/tags" Target="../tags/tag17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image" Target="../media/image22.png"/><Relationship Id="rId1" Type="http://schemas.openxmlformats.org/officeDocument/2006/relationships/tags" Target="../tags/tag179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image" Target="../media/image23.png"/><Relationship Id="rId1" Type="http://schemas.openxmlformats.org/officeDocument/2006/relationships/tags" Target="../tags/tag18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7.png"/><Relationship Id="rId1" Type="http://schemas.openxmlformats.org/officeDocument/2006/relationships/tags" Target="../tags/tag19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9.png"/><Relationship Id="rId1" Type="http://schemas.openxmlformats.org/officeDocument/2006/relationships/tags" Target="../tags/tag19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tags" Target="../tags/tag200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20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image" Target="../media/image37.png"/><Relationship Id="rId13" Type="http://schemas.openxmlformats.org/officeDocument/2006/relationships/slideLayout" Target="../slideLayouts/slideLayout24.xml"/><Relationship Id="rId12" Type="http://schemas.openxmlformats.org/officeDocument/2006/relationships/tags" Target="../tags/tag213.xml"/><Relationship Id="rId11" Type="http://schemas.openxmlformats.org/officeDocument/2006/relationships/tags" Target="../tags/tag212.xml"/><Relationship Id="rId10" Type="http://schemas.openxmlformats.org/officeDocument/2006/relationships/image" Target="../media/image38.png"/><Relationship Id="rId1" Type="http://schemas.openxmlformats.org/officeDocument/2006/relationships/tags" Target="../tags/tag20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image" Target="../media/image40.png"/><Relationship Id="rId3" Type="http://schemas.openxmlformats.org/officeDocument/2006/relationships/tags" Target="../tags/tag215.xml"/><Relationship Id="rId2" Type="http://schemas.openxmlformats.org/officeDocument/2006/relationships/image" Target="../media/image39.png"/><Relationship Id="rId1" Type="http://schemas.openxmlformats.org/officeDocument/2006/relationships/tags" Target="../tags/tag214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43.png"/><Relationship Id="rId5" Type="http://schemas.openxmlformats.org/officeDocument/2006/relationships/tags" Target="../tags/tag222.xml"/><Relationship Id="rId4" Type="http://schemas.openxmlformats.org/officeDocument/2006/relationships/image" Target="../media/image42.png"/><Relationship Id="rId3" Type="http://schemas.openxmlformats.org/officeDocument/2006/relationships/tags" Target="../tags/tag221.xml"/><Relationship Id="rId2" Type="http://schemas.openxmlformats.org/officeDocument/2006/relationships/image" Target="../media/image41.png"/><Relationship Id="rId1" Type="http://schemas.openxmlformats.org/officeDocument/2006/relationships/tags" Target="../tags/tag220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1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0" y="988695"/>
            <a:ext cx="9144000" cy="2946083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33901" y="801529"/>
            <a:ext cx="7676674" cy="3319939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  <a:effectLst/>
        </p:spPr>
        <p:txBody>
          <a:bodyPr lIns="45718" rIns="45718" anchor="ctr"/>
          <a:lstStyle/>
          <a:p>
            <a:pPr algn="ctr"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54292" y="22860"/>
            <a:ext cx="9198293" cy="517445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4" name="Shape 26"/>
          <p:cNvSpPr/>
          <p:nvPr/>
        </p:nvSpPr>
        <p:spPr>
          <a:xfrm>
            <a:off x="3021330" y="3127375"/>
            <a:ext cx="3148965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微软雅黑" panose="020B0503020204020204" pitchFamily="34" charset="-122"/>
              </a:rPr>
              <a:t>教务管理（管理员权限）</a:t>
            </a:r>
            <a:endParaRPr lang="zh-CN" sz="1350" kern="0" dirty="0">
              <a:sym typeface="微软雅黑" panose="020B0503020204020204" pitchFamily="34" charset="-122"/>
            </a:endParaRPr>
          </a:p>
        </p:txBody>
      </p:sp>
      <p:sp>
        <p:nvSpPr>
          <p:cNvPr id="16" name="Shape 26"/>
          <p:cNvSpPr/>
          <p:nvPr/>
        </p:nvSpPr>
        <p:spPr>
          <a:xfrm>
            <a:off x="1127760" y="1405414"/>
            <a:ext cx="6888956" cy="133794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lstStyle/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300" b="1" kern="0" dirty="0">
                <a:sym typeface="微软雅黑" panose="020B0503020204020204" pitchFamily="34" charset="-122"/>
              </a:rPr>
              <a:t>校友邦实习实训平台</a:t>
            </a:r>
            <a:endParaRPr lang="zh-CN" sz="3600" b="1" kern="0" dirty="0">
              <a:sym typeface="微软雅黑" panose="020B0503020204020204" pitchFamily="34" charset="-122"/>
            </a:endParaRPr>
          </a:p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100" kern="0" dirty="0">
                <a:sym typeface="微软雅黑" panose="020B0503020204020204" pitchFamily="34" charset="-122"/>
              </a:rPr>
              <a:t>操作指南</a:t>
            </a:r>
            <a:endParaRPr lang="zh-CN" sz="2100" kern="0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81901" y="2923699"/>
            <a:ext cx="1580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10978" y="4356735"/>
            <a:ext cx="1122521" cy="359569"/>
            <a:chOff x="8365" y="9148"/>
            <a:chExt cx="2357" cy="755"/>
          </a:xfrm>
        </p:grpSpPr>
        <p:sp>
          <p:nvSpPr>
            <p:cNvPr id="29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670" y="627380"/>
            <a:ext cx="8615680" cy="42525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2.1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60515" y="351790"/>
            <a:ext cx="1911985" cy="27559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修改个人资料或角色切换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500" y="843915"/>
            <a:ext cx="532765" cy="410718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683893" y="2355850"/>
            <a:ext cx="327025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功能菜单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670" y="843915"/>
            <a:ext cx="406400" cy="410718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259715" y="3940175"/>
            <a:ext cx="286385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航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菜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27855" y="2931795"/>
            <a:ext cx="121666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功能区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5695" y="843915"/>
            <a:ext cx="7698105" cy="410718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" name="矩形 13"/>
          <p:cNvSpPr/>
          <p:nvPr/>
        </p:nvSpPr>
        <p:spPr>
          <a:xfrm>
            <a:off x="7452360" y="605155"/>
            <a:ext cx="1022350" cy="23876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215" y="2211705"/>
            <a:ext cx="1553845" cy="26708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2.2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微信小程序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555625"/>
            <a:ext cx="3950335" cy="11760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关注教师端小程序</a:t>
            </a:r>
            <a:endParaRPr kumimoji="0" lang="en-US" altLang="zh-CN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微信扫描下方二维码关注校友邦教师端公众号</a:t>
            </a: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点击实践管理→工作台</a:t>
            </a: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6415" y="483235"/>
            <a:ext cx="4671695" cy="14554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小程序登录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sz="1400" b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输入学校、账号、密码进行登录或使用验证码登录</a:t>
            </a:r>
            <a:endParaRPr lang="zh-CN" altLang="en-US" sz="1400" b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在下方我的</a:t>
            </a:r>
            <a:r>
              <a:rPr kumimoji="0" lang="en-US" altLang="zh-CN" sz="14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→</a:t>
            </a:r>
            <a:r>
              <a:rPr kumimoji="0" lang="zh-CN" altLang="en-US" sz="14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设置里可以退出登录，切换账号或修改密码等</a:t>
            </a: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教师账号统一生成，无需自行注册</a:t>
            </a: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9705" y="1923415"/>
            <a:ext cx="1818005" cy="1818005"/>
          </a:xfrm>
          <a:prstGeom prst="rect">
            <a:avLst/>
          </a:prstGeom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9950" y="1912620"/>
            <a:ext cx="1896110" cy="1829435"/>
          </a:xfrm>
          <a:prstGeom prst="rect">
            <a:avLst/>
          </a:prstGeom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4115" y="2211705"/>
            <a:ext cx="1486535" cy="21088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0425" y="2211705"/>
            <a:ext cx="1457325" cy="25946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36415" y="4156075"/>
            <a:ext cx="154495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账号密码登录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4095" y="4227830"/>
            <a:ext cx="121666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验证码登录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68260" y="4227830"/>
            <a:ext cx="121666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修改密码</a:t>
            </a:r>
            <a:endParaRPr lang="zh-CN" altLang="en-US" sz="12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03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教务管理电脑网页操作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教务管理电脑网页端的操作说明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导入基础信息（基础设置</a:t>
            </a:r>
            <a:r>
              <a:rPr lang="en-US" altLang="zh-CN">
                <a:sym typeface="+mn-ea"/>
              </a:rPr>
              <a:t>+</a:t>
            </a:r>
            <a:r>
              <a:rPr lang="zh-CN" altLang="en-US">
                <a:sym typeface="+mn-ea"/>
              </a:rPr>
              <a:t>实践课程）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1640" y="1275715"/>
            <a:ext cx="5810885" cy="26638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导入基础信息（位置更新）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点击网页左上角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主页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按钮或者点击工作台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实习实践管理流程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下的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基础信息录入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，会进入到主页，左侧是基础设置模块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点击相应功能菜单按钮，进入相应基础信息功能模块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按校历设置相应的学期信息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点击新增（或批量导入）按钮，新增相关信息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上传信息，导入成功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主页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上的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实习实践管理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模块可返回实习管理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内容占位符 11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4815" y="627380"/>
            <a:ext cx="8294370" cy="403923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3.1 </a:t>
            </a:r>
            <a:r>
              <a:rPr lang="zh-CN" altLang="en-US"/>
              <a:t>主页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907540" y="915670"/>
            <a:ext cx="1184910" cy="27559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1.点击“主页”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555875" y="1607820"/>
            <a:ext cx="379666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2.或者点击工作台上的基础信息录入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605" y="642620"/>
            <a:ext cx="8293735" cy="409257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3.1 </a:t>
            </a:r>
            <a:r>
              <a:rPr lang="zh-CN" altLang="en-US"/>
              <a:t>主页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124075" y="915670"/>
            <a:ext cx="206184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点击相应功能菜单按钮，进入相应基础信息功能模块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555875" y="2715895"/>
            <a:ext cx="2616200" cy="60071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点击”主页“上的”实习实践管理“模块可返回实习管理。或点击其他模块返回相关模块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箭头连接符 5"/>
          <p:cNvCxnSpPr/>
          <p:nvPr>
            <p:custDataLst>
              <p:tags r:id="rId5"/>
            </p:custDataLst>
          </p:nvPr>
        </p:nvCxnSpPr>
        <p:spPr>
          <a:xfrm flipH="1">
            <a:off x="1188085" y="1275715"/>
            <a:ext cx="1007745" cy="99314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605" y="660400"/>
            <a:ext cx="8387715" cy="38227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3.1 </a:t>
            </a:r>
            <a:r>
              <a:rPr lang="zh-CN" altLang="en-US"/>
              <a:t>基础设置</a:t>
            </a:r>
            <a:r>
              <a:rPr lang="en-US" altLang="zh-CN"/>
              <a:t>-</a:t>
            </a:r>
            <a:r>
              <a:rPr lang="zh-CN" altLang="en-US"/>
              <a:t>学期设置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244840" y="1891665"/>
            <a:ext cx="497205" cy="261874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36180" y="1347470"/>
            <a:ext cx="1247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2.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按校历设置相应的学期信息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268220" y="1059815"/>
            <a:ext cx="379666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.点击“</a:t>
            </a:r>
            <a:r>
              <a:rPr 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学期设置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63545" y="4370070"/>
            <a:ext cx="3662680" cy="387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</a:rPr>
              <a:t>注意：学期设置由校级管理员统一设置，其他管理员无需操作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" name="直接箭头连接符 3"/>
          <p:cNvCxnSpPr/>
          <p:nvPr>
            <p:custDataLst>
              <p:tags r:id="rId4"/>
            </p:custDataLst>
          </p:nvPr>
        </p:nvCxnSpPr>
        <p:spPr>
          <a:xfrm flipH="1">
            <a:off x="899795" y="1203325"/>
            <a:ext cx="1296035" cy="56134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7360" y="772795"/>
            <a:ext cx="8193405" cy="37871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基础设置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院（系）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专业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班级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学生信息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260" y="2787650"/>
            <a:ext cx="17894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1.点击“院系专业”或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班级学生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endParaRPr lang="en-US" altLang="zh-CN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0020" y="969010"/>
            <a:ext cx="379666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2.选择“院（系）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/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专业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/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班级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/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学生信息”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36010" y="1374775"/>
            <a:ext cx="4975225" cy="64516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3.可以点击院系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/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专业导入或班级学生导入按钮，下载相应模板，通过模板提示填好，上传批量导入院系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/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专业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/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班级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/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学生（已导入系统的不需要再导入）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36010" y="2211705"/>
            <a:ext cx="4084320" cy="46037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4.也可以点击单个新增，选择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院（系）、专业、班级或学生，进行手动添加（适合少量数据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)</a:t>
            </a:r>
            <a:endParaRPr lang="en-US" altLang="zh-CN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4" name="直接箭头连接符 3"/>
          <p:cNvCxnSpPr/>
          <p:nvPr>
            <p:custDataLst>
              <p:tags r:id="rId3"/>
            </p:custDataLst>
          </p:nvPr>
        </p:nvCxnSpPr>
        <p:spPr>
          <a:xfrm flipH="1" flipV="1">
            <a:off x="899795" y="2051685"/>
            <a:ext cx="215900" cy="73596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>
            <p:custDataLst>
              <p:tags r:id="rId4"/>
            </p:custDataLst>
          </p:nvPr>
        </p:nvCxnSpPr>
        <p:spPr>
          <a:xfrm flipH="1">
            <a:off x="2627630" y="1275715"/>
            <a:ext cx="648335" cy="22352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636010" y="3117850"/>
            <a:ext cx="408432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5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.已有数据右侧可以编辑，修改等操作，谨慎操作。</a:t>
            </a:r>
            <a:endParaRPr lang="en-US" altLang="zh-CN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11" name="直接箭头连接符 10"/>
          <p:cNvCxnSpPr/>
          <p:nvPr>
            <p:custDataLst>
              <p:tags r:id="rId6"/>
            </p:custDataLst>
          </p:nvPr>
        </p:nvCxnSpPr>
        <p:spPr>
          <a:xfrm flipV="1">
            <a:off x="7092315" y="2715895"/>
            <a:ext cx="575945" cy="44831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699770"/>
            <a:ext cx="8538845" cy="42938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基础设置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院（系）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专业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班级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学生信息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学籍异动</a:t>
            </a:r>
            <a:endParaRPr lang="zh-CN" altLang="en-US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47720" y="1635760"/>
            <a:ext cx="113474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.点击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学生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”</a:t>
            </a:r>
            <a:endParaRPr lang="en-US" altLang="zh-CN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62275" y="1707515"/>
            <a:ext cx="334645" cy="21971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656320" y="2571750"/>
            <a:ext cx="201930" cy="21082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88085" y="1911350"/>
            <a:ext cx="1057275" cy="21971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835785" y="2644140"/>
            <a:ext cx="1911350" cy="46037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.按学生姓名或学号搜索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需要学籍异动的学生，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421505" y="2068195"/>
            <a:ext cx="2658110" cy="269621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7884160" y="2139315"/>
            <a:ext cx="113474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.点开此处</a:t>
            </a:r>
            <a:endParaRPr lang="en-US" altLang="zh-CN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7079615" y="3507740"/>
            <a:ext cx="177863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4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.选择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学籍异动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endParaRPr lang="en-US" altLang="zh-CN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4781550" y="3241040"/>
            <a:ext cx="1715770" cy="153416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2609215" y="4544695"/>
            <a:ext cx="585089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5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.选择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异动原因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、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生效学期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（在哪个学期产生异动选择哪个学期即可）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>
            <p:custDataLst>
              <p:tags r:id="rId12"/>
            </p:custDataLst>
          </p:nvPr>
        </p:nvCxnSpPr>
        <p:spPr>
          <a:xfrm>
            <a:off x="2051685" y="2139950"/>
            <a:ext cx="143510" cy="58356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4" idx="0"/>
          </p:cNvCxnSpPr>
          <p:nvPr>
            <p:custDataLst>
              <p:tags r:id="rId13"/>
            </p:custDataLst>
          </p:nvPr>
        </p:nvCxnSpPr>
        <p:spPr>
          <a:xfrm flipH="1" flipV="1">
            <a:off x="8460105" y="2355850"/>
            <a:ext cx="297180" cy="21590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>
            <p:custDataLst>
              <p:tags r:id="rId14"/>
            </p:custDataLst>
          </p:nvPr>
        </p:nvCxnSpPr>
        <p:spPr>
          <a:xfrm flipV="1">
            <a:off x="7452360" y="3147695"/>
            <a:ext cx="575945" cy="43243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070" y="685165"/>
            <a:ext cx="8759190" cy="4006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基础设置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院（系）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专业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班级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学生信息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学籍异动</a:t>
            </a:r>
            <a:endParaRPr lang="zh-CN" altLang="en-US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86760" y="915670"/>
            <a:ext cx="3922395" cy="48323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如果需要异动的学生比较多，那么可以通过筛选条件，筛选出异动的学生，勾选之后，点击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批量异动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按钮来操作；或者点击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班级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/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学生导入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，下载班级学生合并导入模板或学生导入模板，通过模板来批量异动学生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555875" y="3723640"/>
            <a:ext cx="3922395" cy="48323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学籍异动会影响学生的学籍，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可参与的实习计划等信息，一定要谨慎操作。如不确定如何操作，可咨询校友邦工作人员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1363980" y="1133475"/>
            <a:ext cx="7399973" cy="3068003"/>
          </a:xfrm>
          <a:prstGeom prst="rect">
            <a:avLst/>
          </a:prstGeom>
          <a:solidFill>
            <a:srgbClr val="EFEFEF"/>
          </a:solidFill>
          <a:ln w="12700">
            <a:noFill/>
            <a:miter lim="400000"/>
          </a:ln>
          <a:effectLst>
            <a:outerShdw dir="13500000" sy="23000" kx="1200000" algn="br" rotWithShape="0">
              <a:prstClr val="black">
                <a:alpha val="9000"/>
              </a:prstClr>
            </a:outerShdw>
            <a:reflection stA="45000" endPos="0" dist="50800" dir="5400000" sy="-100000" algn="bl" rotWithShape="0"/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476" y="923925"/>
            <a:ext cx="1772603" cy="939165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1745153" y="-922362"/>
            <a:ext cx="1279706" cy="504321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字魂105号-简雅黑" panose="000005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6240" y="1001078"/>
            <a:ext cx="967740" cy="50673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700" kern="0" dirty="0">
                <a:sym typeface="+mn-ea"/>
              </a:rPr>
              <a:t>目录</a:t>
            </a:r>
            <a:endParaRPr lang="zh-CN" sz="2700" kern="0" dirty="0"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603" y="1484948"/>
            <a:ext cx="1286351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+mn-ea"/>
              </a:rPr>
              <a:t>CONTENTS</a:t>
            </a:r>
            <a:endParaRPr lang="zh-CN" sz="1350" kern="0" dirty="0"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4810" y="2228850"/>
            <a:ext cx="2439035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校友邦平台角色介绍和整体流程概述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0520" y="1929765"/>
            <a:ext cx="206502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平台角色和流程概述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4723" y="1863090"/>
            <a:ext cx="6902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01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924651" y="3181826"/>
            <a:ext cx="2198370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教务管理电脑网页端的操作说明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890520" y="2900045"/>
            <a:ext cx="213106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教务管理电脑网页操作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204244" y="2832735"/>
            <a:ext cx="7435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03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43136" y="2228374"/>
            <a:ext cx="1971199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教师账号如何登录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008846" y="1929765"/>
            <a:ext cx="1627823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登录指南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268754" y="1863090"/>
            <a:ext cx="7467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02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43295" y="3182620"/>
            <a:ext cx="2258695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教务管理微信小程序端的操作说明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009005" y="2900045"/>
            <a:ext cx="2004695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教务管理移动端操作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273834" y="2832735"/>
            <a:ext cx="7594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04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0" name="组合 9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4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" name="图片 1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460" y="699770"/>
            <a:ext cx="8507095" cy="4037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基础设置</a:t>
            </a:r>
            <a:r>
              <a:rPr lang="en-US" altLang="zh-CN">
                <a:sym typeface="+mn-ea"/>
              </a:rPr>
              <a:t>-</a:t>
            </a:r>
            <a:r>
              <a:rPr lang="zh-CN" altLang="zh-CN">
                <a:sym typeface="+mn-ea"/>
              </a:rPr>
              <a:t>教师</a:t>
            </a:r>
            <a:r>
              <a:rPr lang="zh-CN" altLang="en-US">
                <a:sym typeface="+mn-ea"/>
              </a:rPr>
              <a:t>信息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260" y="2211705"/>
            <a:ext cx="218567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1.点击“教师信息”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84120" y="1405255"/>
            <a:ext cx="217551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新增或批量导入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3215" y="1995805"/>
            <a:ext cx="502920" cy="21780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43940" y="1419860"/>
            <a:ext cx="1359535" cy="26098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72000" y="2499995"/>
            <a:ext cx="179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3.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点击编辑可以单独修改教师信息，设置权限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>
            <a:stCxn id="4" idx="3"/>
          </p:cNvCxnSpPr>
          <p:nvPr/>
        </p:nvCxnSpPr>
        <p:spPr>
          <a:xfrm flipV="1">
            <a:off x="6370320" y="2499995"/>
            <a:ext cx="1730375" cy="23050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215" y="627380"/>
            <a:ext cx="8365490" cy="40620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导入基础信息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实践类型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95605" y="1347470"/>
            <a:ext cx="340360" cy="35369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835785" y="1131570"/>
            <a:ext cx="575310" cy="29781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827405" y="1491615"/>
            <a:ext cx="579755" cy="18034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1187450" y="1707515"/>
            <a:ext cx="1004570" cy="24574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755015" y="929640"/>
            <a:ext cx="218567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1.点击“实践课程”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2484120" y="1143635"/>
            <a:ext cx="215392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选择“实践类型”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2620010" y="1569720"/>
            <a:ext cx="2932430" cy="46037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</a:t>
            </a:r>
            <a:r>
              <a:rPr 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可以点击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新增实践类型，来添加当前没有的类型（不是实践课程）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2484120" y="2346960"/>
            <a:ext cx="1941830" cy="64516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5.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可按高教司数据上报类型进行归类（需要学校开通了实习上报模块）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6" name="直接箭头连接符 5"/>
          <p:cNvCxnSpPr/>
          <p:nvPr>
            <p:custDataLst>
              <p:tags r:id="rId11"/>
            </p:custDataLst>
          </p:nvPr>
        </p:nvCxnSpPr>
        <p:spPr>
          <a:xfrm flipV="1">
            <a:off x="6948170" y="2499995"/>
            <a:ext cx="793750" cy="28765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>
            <p:custDataLst>
              <p:tags r:id="rId12"/>
            </p:custDataLst>
          </p:nvPr>
        </p:nvCxnSpPr>
        <p:spPr>
          <a:xfrm flipH="1" flipV="1">
            <a:off x="1460500" y="1563370"/>
            <a:ext cx="1167130" cy="14414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5723890" y="2499995"/>
            <a:ext cx="1143635" cy="64516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4.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已有类型也可以进行相关操作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7" name="直接箭头连接符 6"/>
          <p:cNvCxnSpPr/>
          <p:nvPr>
            <p:custDataLst>
              <p:tags r:id="rId14"/>
            </p:custDataLst>
          </p:nvPr>
        </p:nvCxnSpPr>
        <p:spPr>
          <a:xfrm flipH="1" flipV="1">
            <a:off x="1612265" y="1953260"/>
            <a:ext cx="871220" cy="54673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605" y="598170"/>
            <a:ext cx="8354060" cy="39477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导入基础信息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实践课程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67360" y="1282065"/>
            <a:ext cx="340360" cy="35369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899160" y="1094105"/>
            <a:ext cx="496570" cy="18669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899160" y="1328420"/>
            <a:ext cx="1270635" cy="25971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827405" y="843280"/>
            <a:ext cx="218567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1.点击“实践课程”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2169795" y="1330325"/>
            <a:ext cx="261620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.选择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新增课程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”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或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批量导入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643755" y="2860040"/>
            <a:ext cx="2302510" cy="46037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3.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对于已有课程，也可以点编辑进行相关信息修改，添加。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6" name="直接箭头连接符 5"/>
          <p:cNvCxnSpPr/>
          <p:nvPr>
            <p:custDataLst>
              <p:tags r:id="rId9"/>
            </p:custDataLst>
          </p:nvPr>
        </p:nvCxnSpPr>
        <p:spPr>
          <a:xfrm flipV="1">
            <a:off x="6875780" y="2715895"/>
            <a:ext cx="1080135" cy="36004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导入基地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实习点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87675" y="1348105"/>
            <a:ext cx="3678555" cy="18249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R="0" algn="l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         </a:t>
            </a:r>
            <a:r>
              <a:rPr kumimoji="0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导入基地</a:t>
            </a:r>
            <a:r>
              <a:rPr kumimoji="0" lang="en-US" altLang="zh-CN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基地：已与学校签订基地合作协议</a:t>
            </a:r>
            <a:endParaRPr kumimoji="0" lang="zh-CN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实习点：未签订</a:t>
            </a:r>
            <a:r>
              <a:rPr lang="zh-CN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基地合作协议</a:t>
            </a:r>
            <a:endParaRPr kumimoji="0" lang="zh-CN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点击相应功能菜单按钮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新增或批量导入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460" y="771525"/>
            <a:ext cx="8377555" cy="3708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导入基</a:t>
            </a:r>
            <a:r>
              <a:rPr lang="zh-CN">
                <a:sym typeface="+mn-ea"/>
              </a:rPr>
              <a:t>地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实习点</a:t>
            </a:r>
            <a:endParaRPr lang="zh-CN" altLang="en-US"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259080" y="1491615"/>
            <a:ext cx="404495" cy="35369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755015" y="1216025"/>
            <a:ext cx="218567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1.点击“基地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/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实习点”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331595" y="1551940"/>
            <a:ext cx="1200785" cy="50927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060065" y="1576070"/>
            <a:ext cx="4608195" cy="64516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点击实践基地或实习点，再点击下方红色按钮可以手动录入，或者点击批量导入通过模板批量导入（注：单位名称需与营业执照保持一致）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668260" y="2492375"/>
            <a:ext cx="397510" cy="204216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5435600" y="3082290"/>
            <a:ext cx="218567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.添加岗位（可不添加）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规则设置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5650" y="662305"/>
            <a:ext cx="7534910" cy="418147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755650" y="4653915"/>
            <a:ext cx="495300" cy="21272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1187450" y="4568190"/>
            <a:ext cx="218567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1.点击“规则设置”</a:t>
            </a:r>
            <a:endParaRPr lang="en-US" altLang="zh-CN" sz="12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915920" y="2211705"/>
            <a:ext cx="281051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.</a:t>
            </a:r>
            <a:r>
              <a:rPr 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选择需要设置必填项的模块，进行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必填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、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选填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设置（注：如部分字段设置了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必填</a:t>
            </a:r>
            <a:r>
              <a:rPr lang="en-US" altLang="zh-CN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，那么老师或学生在操作的时候填写完整才能提交成功）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0110" y="4155440"/>
            <a:ext cx="3048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注意：规则设置需要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校级管理员</a:t>
            </a:r>
            <a:r>
              <a:rPr lang="en-US" altLang="zh-CN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设置即可。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查看统计报表</a:t>
            </a:r>
            <a:endParaRPr lang="en-US" alt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9528" y="731838"/>
            <a:ext cx="6543675" cy="30638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查看统计报表</a:t>
            </a:r>
            <a:endParaRPr kumimoji="0" lang="zh-CN" altLang="en-US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统计报表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院系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专业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班级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、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学年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学期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等筛选需要的数据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自定义表格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按钮，可以选择表格显示的维度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批量导出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按钮，导出筛选的数据，跳转到下载中心进行下载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endParaRPr kumimoji="0" lang="zh-CN" altLang="en-US" sz="12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r>
              <a:rPr kumimoji="0" lang="zh-CN" altLang="en-US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</a:t>
            </a:r>
            <a:r>
              <a:rPr kumimoji="0" lang="en-US" altLang="zh-CN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报表生成中</a:t>
            </a:r>
            <a:r>
              <a:rPr kumimoji="0" lang="en-US" altLang="zh-CN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，请等待片刻即可。如长时间还是显示</a:t>
            </a:r>
            <a:r>
              <a:rPr kumimoji="0" lang="en-US" altLang="zh-CN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报表生成中</a:t>
            </a:r>
            <a:r>
              <a:rPr kumimoji="0" lang="en-US" altLang="zh-CN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，可按键盘</a:t>
            </a:r>
            <a:r>
              <a:rPr kumimoji="0" lang="en-US" altLang="zh-CN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“F5”</a:t>
            </a:r>
            <a:r>
              <a:rPr kumimoji="0" lang="zh-CN" altLang="en-US" sz="12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键，刷新网页。</a:t>
            </a:r>
            <a:endParaRPr kumimoji="0" lang="zh-CN" altLang="en-US" sz="12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endParaRPr kumimoji="0" lang="zh-CN" altLang="en-US" sz="12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" y="643255"/>
            <a:ext cx="8841105" cy="41408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3.4 </a:t>
            </a:r>
            <a:r>
              <a:rPr lang="zh-CN" altLang="en-US">
                <a:sym typeface="+mn-ea"/>
              </a:rPr>
              <a:t>查看统计报表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825" y="2682240"/>
            <a:ext cx="1020445" cy="46037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sz="12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1.点击“统计报表”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1585" y="1563370"/>
            <a:ext cx="1332865" cy="46037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sz="12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2.</a:t>
            </a:r>
            <a:r>
              <a:rPr kumimoji="0" lang="zh-CN" altLang="en-US" sz="12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选择需要导出的应报表名称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7495" y="3075940"/>
            <a:ext cx="236664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sz="12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4.导出数据，点击确认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07990" y="987425"/>
            <a:ext cx="2635885" cy="64516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algn="l" defTabSz="914400">
              <a:buClrTx/>
              <a:buSzTx/>
              <a:defRPr/>
            </a:pPr>
            <a:r>
              <a:rPr kumimoji="0" lang="zh-CN" altLang="en-US" sz="12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5.确认后会自动跳转到下载中心，下载电子数据表格，如一直提示报表生成中，可以按F5刷新下浏览器页面</a:t>
            </a:r>
            <a:endParaRPr kumimoji="0" lang="zh-CN" altLang="en-US" sz="1200" b="0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24075" y="2440305"/>
            <a:ext cx="236664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sz="12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3.可选择自定义维度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207010" y="2328545"/>
            <a:ext cx="404495" cy="35369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755650" y="1347470"/>
            <a:ext cx="515620" cy="343598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194425" y="664845"/>
            <a:ext cx="236220" cy="25082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602740" y="2715260"/>
            <a:ext cx="449580" cy="28829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2178050" y="2715895"/>
            <a:ext cx="449580" cy="28829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3.5 </a:t>
            </a:r>
            <a:r>
              <a:rPr lang="zh-CN" altLang="en-US">
                <a:sym typeface="+mn-ea"/>
              </a:rPr>
              <a:t>公告消息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9385" y="1419860"/>
            <a:ext cx="3782060" cy="15455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              </a:t>
            </a:r>
            <a:r>
              <a:rPr kumimoji="0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发布公告消息</a:t>
            </a:r>
            <a:endParaRPr kumimoji="0" lang="zh-CN" altLang="en-US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公告消息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发布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填写公告内容，选择阅读范围，发布公告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483870"/>
            <a:ext cx="8709660" cy="44729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3.5 </a:t>
            </a:r>
            <a:r>
              <a:rPr lang="zh-CN" altLang="en-US">
                <a:sym typeface="+mn-ea"/>
              </a:rPr>
              <a:t>公告消息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5825" y="843280"/>
            <a:ext cx="217551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1.点击“公告消息”</a:t>
            </a:r>
            <a:endParaRPr lang="en-US" altLang="zh-CN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1595" y="984885"/>
            <a:ext cx="255714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>
              <a:buClrTx/>
              <a:buSzTx/>
              <a:defRPr/>
            </a:pP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2.点击“学校公告”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11730" y="1526540"/>
            <a:ext cx="207962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>
              <a:buClrTx/>
              <a:buSzTx/>
              <a:defRPr/>
            </a:pPr>
            <a:r>
              <a:rPr lang="zh-CN" altLang="en-US" sz="12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3.点击“发布公告”</a:t>
            </a:r>
            <a:endParaRPr lang="zh-CN" altLang="en-US" sz="1200" b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827405" y="988060"/>
            <a:ext cx="449580" cy="28829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236460" y="549275"/>
            <a:ext cx="487045" cy="22288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691640" y="1491615"/>
            <a:ext cx="685165" cy="28829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036"/>
            <a:ext cx="1290638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01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平台角色和流程概述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校友邦平台角色介绍和整体流程概述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190" y="2826385"/>
            <a:ext cx="112077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466725"/>
            <a:ext cx="7747635" cy="4425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3.6 </a:t>
            </a:r>
            <a:r>
              <a:rPr lang="zh-CN" altLang="en-US">
                <a:sym typeface="+mn-ea"/>
              </a:rPr>
              <a:t>问卷调查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8110" y="2553970"/>
            <a:ext cx="5561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可设置单选、多选、打分、问答等题型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可选择发送对象，比如发送给参加相应实习计划的学生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系统会统计问卷结果，并可导出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3.7 PICC</a:t>
            </a:r>
            <a:r>
              <a:rPr lang="zh-CN" altLang="en-US">
                <a:sym typeface="+mn-ea"/>
              </a:rPr>
              <a:t>实习生意外伤害保险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320" y="1131570"/>
            <a:ext cx="8341995" cy="2607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“</a:t>
            </a:r>
            <a:r>
              <a:rPr lang="zh-CN" altLang="en-US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PICC实习生意外伤害保险</a:t>
            </a:r>
            <a:r>
              <a:rPr lang="en-US" altLang="zh-CN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”</a:t>
            </a:r>
            <a:r>
              <a:rPr lang="zh-CN" altLang="en-US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由中国人民保险公司（PICC)承保。主要优势：</a:t>
            </a:r>
            <a:endParaRPr lang="zh-CN" altLang="en-US" sz="14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1、线上投保操作便捷，数据收集、汇总全面准确；</a:t>
            </a:r>
            <a:endParaRPr lang="zh-CN" altLang="en-US" sz="14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2、保险套餐灵活多样，适用于1-2周的认知实习、1-2个月的专业实习、3个月</a:t>
            </a:r>
            <a:r>
              <a:rPr lang="en-US" altLang="zh-CN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   </a:t>
            </a:r>
            <a:r>
              <a:rPr lang="zh-CN" altLang="en-US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或以上的毕业实习和风险系数高的高危行业套餐等；</a:t>
            </a:r>
            <a:endParaRPr lang="zh-CN" altLang="en-US" sz="14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3、保费低、保额高，性价比超高；</a:t>
            </a:r>
            <a:endParaRPr lang="zh-CN" altLang="en-US" sz="14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4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4、保障全面，投保、出险适用于全国范围，包括意外伤害保险、附加急性病身故保险、交通工具乘客意外伤害保险等（详见下页）</a:t>
            </a:r>
            <a:r>
              <a:rPr lang="zh-CN" altLang="en-US" sz="1400">
                <a:sym typeface="+mn-ea"/>
              </a:rPr>
              <a:t>；</a:t>
            </a:r>
            <a:endParaRPr lang="zh-CN" altLang="en-US" sz="1400"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注意事项：当天可以购买最早次日起保的订单，建议尽量提前下单。</a:t>
            </a:r>
            <a:endParaRPr lang="zh-CN" altLang="en-US" sz="14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ea typeface="宋体" panose="02010600030101010101" pitchFamily="2" charset="-122"/>
              </a:rPr>
              <a:t>操作路径：点击校友邦网页端左侧导航栏</a:t>
            </a:r>
            <a:r>
              <a:rPr lang="en-US" altLang="zh-CN" sz="1400">
                <a:ea typeface="宋体" panose="02010600030101010101" pitchFamily="2" charset="-122"/>
              </a:rPr>
              <a:t>PICC</a:t>
            </a:r>
            <a:r>
              <a:rPr lang="zh-CN" altLang="en-US" sz="1400">
                <a:ea typeface="宋体" panose="02010600030101010101" pitchFamily="2" charset="-122"/>
              </a:rPr>
              <a:t>实习保险模块（见下一页）</a:t>
            </a:r>
            <a:endParaRPr lang="zh-CN" altLang="en-US" sz="140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3.7 PICC</a:t>
            </a:r>
            <a:r>
              <a:rPr lang="zh-CN" altLang="en-US">
                <a:sym typeface="+mn-ea"/>
              </a:rPr>
              <a:t>实习生意外伤害保险</a:t>
            </a:r>
            <a:endParaRPr lang="zh-CN" altLang="en-US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705" y="843280"/>
            <a:ext cx="8653145" cy="3683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3.7 </a:t>
            </a:r>
            <a:r>
              <a:rPr lang="en-US">
                <a:sym typeface="+mn-ea"/>
              </a:rPr>
              <a:t>PICC</a:t>
            </a:r>
            <a:r>
              <a:rPr lang="zh-CN" altLang="en-US">
                <a:sym typeface="+mn-ea"/>
              </a:rPr>
              <a:t>实习生意外伤害保险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902970"/>
            <a:ext cx="6682740" cy="3200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02170" y="749300"/>
            <a:ext cx="176212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点击立即下单后，可点击</a:t>
            </a:r>
            <a:r>
              <a:rPr lang="en-US" altLang="zh-CN"/>
              <a:t>“</a:t>
            </a:r>
            <a:r>
              <a:rPr lang="zh-CN" altLang="en-US"/>
              <a:t>批量导入学生</a:t>
            </a:r>
            <a:r>
              <a:rPr lang="en-US" altLang="zh-CN"/>
              <a:t>”</a:t>
            </a:r>
            <a:r>
              <a:rPr lang="zh-CN" altLang="en-US">
                <a:ea typeface="宋体" panose="02010600030101010101" pitchFamily="2" charset="-122"/>
              </a:rPr>
              <a:t>按钮，下载左侧模板，按提示填写，导入系统，然后提交订单，如果缺乏相关材料的可以咨询校友邦工作人员。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3.7 </a:t>
            </a:r>
            <a:r>
              <a:rPr lang="en-US">
                <a:sym typeface="+mn-ea"/>
              </a:rPr>
              <a:t>PICC</a:t>
            </a:r>
            <a:r>
              <a:rPr lang="zh-CN" altLang="en-US">
                <a:sym typeface="+mn-ea"/>
              </a:rPr>
              <a:t>实习生意外伤害保险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02170" y="749300"/>
            <a:ext cx="176212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</a:rPr>
              <a:t>信息补充完整后，点击去确认提交，等系统核保（大约几分钟）完成，点击去支付即可，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可以选择微信或支付宝在线扫码支付。</a:t>
            </a:r>
            <a:endParaRPr lang="zh-CN" altLang="en-US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zh-CN" altLang="en-US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1200">
                <a:solidFill>
                  <a:schemeClr val="tx1"/>
                </a:solidFill>
                <a:ea typeface="宋体" panose="02010600030101010101" pitchFamily="2" charset="-122"/>
              </a:rPr>
              <a:t>温馨提示：填写保单信息前，请仔细阅读保险方案。</a:t>
            </a:r>
            <a:endParaRPr lang="zh-CN" altLang="en-US" sz="12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1200">
                <a:solidFill>
                  <a:schemeClr val="tx1"/>
                </a:solidFill>
                <a:ea typeface="宋体" panose="02010600030101010101" pitchFamily="2" charset="-122"/>
              </a:rPr>
              <a:t>在提交过程中遇到问题可以联系校友邦工作人员咨询</a:t>
            </a:r>
            <a:endParaRPr lang="zh-CN" altLang="en-US" sz="12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r>
              <a:rPr lang="zh-CN" altLang="en-US" sz="1200">
                <a:solidFill>
                  <a:schemeClr val="tx1"/>
                </a:solidFill>
                <a:ea typeface="宋体" panose="02010600030101010101" pitchFamily="2" charset="-122"/>
              </a:rPr>
              <a:t>目前，保单可以从校友邦直接下载，发票会发送所留邮箱，如超过</a:t>
            </a:r>
            <a:r>
              <a:rPr lang="en-US" altLang="zh-CN" sz="1200">
                <a:solidFill>
                  <a:schemeClr val="tx1"/>
                </a:solidFill>
                <a:ea typeface="宋体" panose="02010600030101010101" pitchFamily="2" charset="-122"/>
              </a:rPr>
              <a:t>5</a:t>
            </a:r>
            <a:r>
              <a:rPr lang="zh-CN" altLang="en-US" sz="1200">
                <a:solidFill>
                  <a:schemeClr val="tx1"/>
                </a:solidFill>
                <a:ea typeface="宋体" panose="02010600030101010101" pitchFamily="2" charset="-122"/>
              </a:rPr>
              <a:t>个工作日还未收到，可以联系校友邦工作人员。</a:t>
            </a:r>
            <a:endParaRPr lang="zh-CN" altLang="en-US" sz="12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  <a:p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070" y="749300"/>
            <a:ext cx="6701155" cy="3714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04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教务管理移动端操作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教务管理微信小程序端的操作说明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4.1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工作台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628015"/>
            <a:ext cx="2113280" cy="36233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30" y="628015"/>
            <a:ext cx="2103755" cy="3641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755" y="628015"/>
            <a:ext cx="2134870" cy="36937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780" y="699770"/>
            <a:ext cx="2091690" cy="36195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28040" y="1636395"/>
            <a:ext cx="95885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可切换权限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251460" y="1348105"/>
            <a:ext cx="695960" cy="28829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750" y="4413250"/>
            <a:ext cx="66116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 b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说明：切换账号角色权限需要老师账号有多个角色权限。如需要管理员权限请联系更高一级的管理员老师，开通账号权限。</a:t>
            </a:r>
            <a:endParaRPr lang="zh-CN" altLang="en-US" sz="1200" b="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4.1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工作台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2225" y="1564005"/>
            <a:ext cx="2072005" cy="1306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工作台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过程管理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模块，选择对应学年学期，即可查看当前管理范围下，各学院</a:t>
            </a:r>
            <a:r>
              <a:rPr lang="en-US" altLang="zh-CN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专业的计划概况。</a:t>
            </a:r>
            <a:endParaRPr lang="zh-CN" altLang="en-US" sz="1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说明：点击</a:t>
            </a: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更多筛选</a:t>
            </a: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，可选择更多维度。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3665" y="483870"/>
            <a:ext cx="2294890" cy="3957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0" y="549275"/>
            <a:ext cx="2250440" cy="38588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91640" y="1203960"/>
            <a:ext cx="1901825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200" b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en-US" altLang="zh-CN" sz="1200" b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200" b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过程管理</a:t>
            </a:r>
            <a:r>
              <a:rPr lang="en-US" altLang="zh-CN" sz="1200" b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1200" b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259205" y="772160"/>
            <a:ext cx="465455" cy="43180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4.2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大数据（增值业务）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6280" y="1546225"/>
            <a:ext cx="2914650" cy="1418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此业务为增值业务</a:t>
            </a: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实时监控数据</a:t>
            </a: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在小程序端的显示（网页端为监控大屏）；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可在移动端随时查看实时数据和相关统计数据；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如需开通可咨询本校校友邦服务支持人员。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694055"/>
            <a:ext cx="2284730" cy="3936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720" y="699770"/>
            <a:ext cx="2270760" cy="394144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187450" y="4300220"/>
            <a:ext cx="384175" cy="43180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829685" y="4300220"/>
            <a:ext cx="415290" cy="43180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3940" y="699770"/>
            <a:ext cx="2131060" cy="40544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4.3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消息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通讯录、实习、系统、互动消息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32270" y="1851660"/>
            <a:ext cx="2133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说明：我的群组是根据教师参与的实习计划自动生成，无法自行创建。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115695" y="1343025"/>
            <a:ext cx="1917065" cy="44704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411730" y="4444365"/>
            <a:ext cx="311150" cy="30988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187450" y="2143125"/>
            <a:ext cx="1917065" cy="36703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2195830" y="2555875"/>
            <a:ext cx="149415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点开右侧箭头，可与学生发送信息，学生端可实时收到。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2267585" y="4754245"/>
            <a:ext cx="1494155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消息</a:t>
            </a: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403985" y="988060"/>
            <a:ext cx="1910715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点击消息类型进入查看</a:t>
            </a:r>
            <a:endParaRPr lang="en-US" altLang="zh-CN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7810" y="699770"/>
            <a:ext cx="2125345" cy="400431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5220335" y="4228465"/>
            <a:ext cx="1092200" cy="36703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5076190" y="3651885"/>
            <a:ext cx="1586865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点击消息处的</a:t>
            </a: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学校公告</a:t>
            </a:r>
            <a:r>
              <a:rPr lang="en-US" altLang="zh-CN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可发布公告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1.1 </a:t>
            </a:r>
            <a:r>
              <a:rPr lang="zh-CN">
                <a:sym typeface="+mn-ea"/>
              </a:rPr>
              <a:t>平台角色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按账号权限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720090"/>
            <a:ext cx="5943600" cy="3703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4.4 </a:t>
            </a:r>
            <a:r>
              <a:rPr lang="zh-CN">
                <a:sym typeface="+mn-ea"/>
              </a:rPr>
              <a:t>小程序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我的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客服与反馈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58180" y="1131570"/>
            <a:ext cx="3117215" cy="1711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点击“我的”→点击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客服与反馈</a:t>
            </a:r>
            <a:r>
              <a:rPr lang="en-US" altLang="zh-CN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，即可查看到第二幅图的页面。</a:t>
            </a:r>
            <a:endParaRPr lang="zh-CN" altLang="en-US" sz="1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说明：教师日常常见的问题均可在问题分类中找到，如需联系人工客服，可以点上方在线客服或拨打服务热线。有任何意见或建议，可以通过人工客服反馈，也可以点意见反馈提交。</a:t>
            </a:r>
            <a:endParaRPr lang="zh-CN" altLang="en-US" sz="12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6440" y="563245"/>
            <a:ext cx="2336165" cy="440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75965" y="628015"/>
            <a:ext cx="2418080" cy="432625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755650" y="3796030"/>
            <a:ext cx="2153920" cy="38417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627630" y="4652010"/>
            <a:ext cx="353695" cy="40449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275965" y="1844675"/>
            <a:ext cx="1917065" cy="39243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275965" y="3811905"/>
            <a:ext cx="1917065" cy="36830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5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6061075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panose="020B0502040204020203" charset="-122"/>
                <a:ea typeface="Microsoft YaHei Bold" panose="020B0502040204020203" charset="-122"/>
                <a:cs typeface="+mj-cs"/>
              </a:rPr>
              <a:t>4.5 </a:t>
            </a:r>
            <a:r>
              <a:rPr lang="zh-CN" altLang="zh-CN" kern="1200">
                <a:latin typeface="Microsoft YaHei Bold" panose="020B0502040204020203" charset="-122"/>
                <a:ea typeface="Microsoft YaHei Bold" panose="020B0502040204020203" charset="-122"/>
                <a:cs typeface="+mj-cs"/>
                <a:sym typeface="宋体" panose="02010600030101010101" pitchFamily="2" charset="-122"/>
              </a:rPr>
              <a:t>小程序</a:t>
            </a:r>
            <a:r>
              <a:rPr lang="en-US" altLang="zh-CN" kern="1200">
                <a:latin typeface="Microsoft YaHei Bold" panose="020B0502040204020203" charset="-122"/>
                <a:ea typeface="Microsoft YaHei Bold" panose="020B0502040204020203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zh-CN" kern="1200">
                <a:latin typeface="Microsoft YaHei Bold" panose="020B0502040204020203" charset="-122"/>
                <a:ea typeface="Microsoft YaHei Bold" panose="020B0502040204020203" charset="-122"/>
                <a:cs typeface="+mj-cs"/>
                <a:sym typeface="宋体" panose="02010600030101010101" pitchFamily="2" charset="-122"/>
              </a:rPr>
              <a:t>账号相关</a:t>
            </a:r>
            <a:endParaRPr lang="zh-CN" altLang="zh-CN" kern="1200">
              <a:latin typeface="Microsoft YaHei Bold" panose="020B0502040204020203" charset="-122"/>
              <a:ea typeface="Microsoft YaHei Bold" panose="020B0502040204020203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93186" name="文本框 3"/>
          <p:cNvSpPr txBox="1"/>
          <p:nvPr/>
        </p:nvSpPr>
        <p:spPr>
          <a:xfrm>
            <a:off x="7279005" y="627380"/>
            <a:ext cx="1661795" cy="3775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点击“我的”，左上角扫码可以在网页端扫码登录账号；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我的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”→“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，可以修改密保手机号，邮箱，密码（已知当前密码）等；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如果忘记当前密码，可以点退出登录，在登录界面点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找回密码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，通过密保手机号修改新密码。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080" y="555625"/>
            <a:ext cx="2179955" cy="4202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84120" y="483870"/>
            <a:ext cx="2406650" cy="4231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76190" y="699135"/>
            <a:ext cx="2146300" cy="401637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-10954" y="1255395"/>
            <a:ext cx="9154478" cy="2175034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28186" y="952976"/>
            <a:ext cx="7687628" cy="267938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lstStyle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14764" y="0"/>
            <a:ext cx="9158764" cy="515207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" name="Shape 26"/>
          <p:cNvSpPr/>
          <p:nvPr/>
        </p:nvSpPr>
        <p:spPr>
          <a:xfrm>
            <a:off x="3091339" y="1433036"/>
            <a:ext cx="2961323" cy="64516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600" b="1" kern="0" dirty="0">
                <a:sym typeface="微软雅黑" panose="020B0503020204020204" pitchFamily="34" charset="-122"/>
              </a:rPr>
              <a:t>谢谢观看</a:t>
            </a:r>
            <a:endParaRPr lang="zh-CN" sz="3600" b="1" kern="0" dirty="0">
              <a:sym typeface="微软雅黑" panose="020B0503020204020204" pitchFamily="34" charset="-122"/>
            </a:endParaRPr>
          </a:p>
        </p:txBody>
      </p:sp>
      <p:sp>
        <p:nvSpPr>
          <p:cNvPr id="3" name="Shape 26"/>
          <p:cNvSpPr/>
          <p:nvPr/>
        </p:nvSpPr>
        <p:spPr>
          <a:xfrm>
            <a:off x="4078923" y="2421255"/>
            <a:ext cx="3814763" cy="92202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客服电话：</a:t>
            </a:r>
            <a:r>
              <a:rPr lang="en-US" altLang="zh-CN" sz="1350">
                <a:sym typeface="+mn-ea"/>
              </a:rPr>
              <a:t>0579-82722068</a:t>
            </a:r>
            <a:endParaRPr lang="zh-CN" altLang="en-US" sz="1350"/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服务人员：</a:t>
            </a:r>
            <a:endParaRPr lang="zh-CN" altLang="en-US" sz="1350">
              <a:sym typeface="+mn-ea"/>
            </a:endParaRPr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手机号：</a:t>
            </a:r>
            <a:endParaRPr lang="zh-CN" altLang="en-US" sz="1350">
              <a:sym typeface="+mn-ea"/>
            </a:endParaRPr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 altLang="en-US" sz="1350" baseline="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72778" y="2167890"/>
            <a:ext cx="2867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10978" y="3966210"/>
            <a:ext cx="1122521" cy="359569"/>
            <a:chOff x="8365" y="9148"/>
            <a:chExt cx="2357" cy="755"/>
          </a:xfrm>
        </p:grpSpPr>
        <p:sp>
          <p:nvSpPr>
            <p:cNvPr id="6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1.1 </a:t>
            </a:r>
            <a:r>
              <a:rPr lang="zh-CN">
                <a:sym typeface="+mn-ea"/>
              </a:rPr>
              <a:t>平台角色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按账号权限</a:t>
            </a:r>
            <a:endParaRPr lang="zh-CN" altLang="en-US"/>
          </a:p>
        </p:txBody>
      </p:sp>
      <p:sp>
        <p:nvSpPr>
          <p:cNvPr id="7" name="同侧圆角矩形 6"/>
          <p:cNvSpPr/>
          <p:nvPr/>
        </p:nvSpPr>
        <p:spPr>
          <a:xfrm>
            <a:off x="1454150" y="1969770"/>
            <a:ext cx="1276350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指导老师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447800" y="926465"/>
            <a:ext cx="1274763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学生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8" name="同侧圆角矩形 17"/>
          <p:cNvSpPr/>
          <p:nvPr/>
        </p:nvSpPr>
        <p:spPr>
          <a:xfrm>
            <a:off x="807720" y="2922905"/>
            <a:ext cx="2554605" cy="695960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实习负责人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（管理员、实习负责老师）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9" name="同侧圆角矩形 18"/>
          <p:cNvSpPr/>
          <p:nvPr/>
        </p:nvSpPr>
        <p:spPr>
          <a:xfrm>
            <a:off x="692785" y="4046220"/>
            <a:ext cx="2784475" cy="495300"/>
          </a:xfrm>
          <a:prstGeom prst="round2SameRect">
            <a:avLst/>
          </a:prstGeom>
          <a:solidFill>
            <a:srgbClr val="C51A24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教务管理（管理员）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811463" y="2212658"/>
            <a:ext cx="151288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18013" y="1707515"/>
            <a:ext cx="4068763" cy="10191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、岗位、报名审核；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、签到考勤查看提醒；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、周日志和实习报告批阅、实习成绩鉴定；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、部分统计信息查看。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3408045" y="3232785"/>
            <a:ext cx="96266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3529330" y="4255770"/>
            <a:ext cx="79565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2759075" y="1183005"/>
            <a:ext cx="156591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16425" y="2821940"/>
            <a:ext cx="4070350" cy="95440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、发布实习计划（选择实习形式、制定实习要求， 编辑实习项目、关联指导老师）</a:t>
            </a:r>
            <a:endParaRPr kumimoji="0" lang="zh-CN" altLang="en-US" sz="1400" b="1" i="0" u="none" strike="noStrike" kern="1200" cap="none" spc="0" normalizeH="0" baseline="0" noProof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、实践基地管理；</a:t>
            </a:r>
            <a:endParaRPr kumimoji="0" lang="zh-CN" altLang="en-US" sz="1400" b="1" i="0" u="none" strike="noStrike" kern="1200" cap="none" spc="0" normalizeH="0" baseline="0" noProof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、查看统计报表等。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14520" y="3882390"/>
            <a:ext cx="4072255" cy="803910"/>
          </a:xfrm>
          <a:prstGeom prst="rect">
            <a:avLst/>
          </a:prstGeom>
          <a:solidFill>
            <a:srgbClr val="C51A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、导入基础信息；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lang="zh-CN" altLang="en-US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查看统计报表等。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6425" y="510540"/>
            <a:ext cx="4070350" cy="1136650"/>
          </a:xfrm>
          <a:prstGeom prst="rect">
            <a:avLst/>
          </a:prstGeom>
          <a:solidFill>
            <a:srgbClr val="7F7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、提交实习岗位或报名项目；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、签到考勤；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、提交过程材料（周日志等）和实习报告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、提交成绩鉴定等。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9" name="上箭头 28"/>
          <p:cNvSpPr/>
          <p:nvPr/>
        </p:nvSpPr>
        <p:spPr>
          <a:xfrm>
            <a:off x="2018030" y="3618865"/>
            <a:ext cx="135255" cy="4273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0" name="上箭头 29"/>
          <p:cNvSpPr/>
          <p:nvPr/>
        </p:nvSpPr>
        <p:spPr>
          <a:xfrm>
            <a:off x="2017395" y="2465070"/>
            <a:ext cx="135255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1" name="上下箭头 30"/>
          <p:cNvSpPr/>
          <p:nvPr/>
        </p:nvSpPr>
        <p:spPr>
          <a:xfrm>
            <a:off x="2023745" y="1421765"/>
            <a:ext cx="121920" cy="54737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826"/>
            <a:ext cx="2681288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1500" b="1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sym typeface="+mn-ea"/>
              </a:rPr>
              <a:t>1.2 </a:t>
            </a:r>
            <a:r>
              <a:rPr lang="zh-CN" sz="1500" b="1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sym typeface="+mn-ea"/>
              </a:rPr>
              <a:t>流程概述</a:t>
            </a:r>
            <a:endParaRPr lang="zh-CN" sz="1500" b="1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sym typeface="+mn-ea"/>
            </a:endParaRPr>
          </a:p>
        </p:txBody>
      </p:sp>
      <p:sp>
        <p:nvSpPr>
          <p:cNvPr id="59" name="燕尾形 58"/>
          <p:cNvSpPr/>
          <p:nvPr/>
        </p:nvSpPr>
        <p:spPr>
          <a:xfrm>
            <a:off x="2591753" y="2308860"/>
            <a:ext cx="1285399" cy="409099"/>
          </a:xfrm>
          <a:prstGeom prst="chevron">
            <a:avLst/>
          </a:prstGeom>
          <a:solidFill>
            <a:schemeClr val="accent5">
              <a:lumMod val="75000"/>
            </a:schemeClr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62" name="文本占位符 1"/>
          <p:cNvSpPr/>
          <p:nvPr/>
        </p:nvSpPr>
        <p:spPr>
          <a:xfrm>
            <a:off x="2552224" y="1716405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 kern="0" dirty="0">
                <a:solidFill>
                  <a:schemeClr val="tx1"/>
                </a:solidFill>
                <a:sym typeface="+mn-ea"/>
              </a:rPr>
              <a:t>实习基地管理</a:t>
            </a:r>
            <a:endParaRPr 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2575084" y="2907030"/>
            <a:ext cx="1454468" cy="89916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导入实习基地和实习点，规范实习流程（可选），一般由教务管理或实习负责人操作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303020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8" name="文本占位符 1"/>
          <p:cNvSpPr/>
          <p:nvPr/>
        </p:nvSpPr>
        <p:spPr>
          <a:xfrm>
            <a:off x="1271111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 kern="0" dirty="0">
                <a:solidFill>
                  <a:schemeClr val="tx1"/>
                </a:solidFill>
                <a:sym typeface="+mn-ea"/>
              </a:rPr>
              <a:t>基础信息录入</a:t>
            </a:r>
            <a:endParaRPr 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3971" y="1635919"/>
            <a:ext cx="1421606" cy="483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导入基础信息，一般由教务管理操作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25" name="燕尾形 24"/>
          <p:cNvSpPr/>
          <p:nvPr/>
        </p:nvSpPr>
        <p:spPr>
          <a:xfrm>
            <a:off x="3877151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29" name="文本占位符 1"/>
          <p:cNvSpPr/>
          <p:nvPr/>
        </p:nvSpPr>
        <p:spPr>
          <a:xfrm>
            <a:off x="3838575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 kern="0" dirty="0">
                <a:solidFill>
                  <a:schemeClr val="tx1"/>
                </a:solidFill>
                <a:sym typeface="+mn-ea"/>
              </a:rPr>
              <a:t>实习计划创建</a:t>
            </a:r>
            <a:endParaRPr 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61435" y="1635919"/>
            <a:ext cx="1423511" cy="483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创建实习计划，一般由实习负责人操作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5163979" y="2310765"/>
            <a:ext cx="1284923" cy="409099"/>
          </a:xfrm>
          <a:prstGeom prst="chevron">
            <a:avLst/>
          </a:prstGeom>
          <a:solidFill>
            <a:schemeClr val="accent5">
              <a:lumMod val="75000"/>
            </a:schemeClr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53" name="文本占位符 1"/>
          <p:cNvSpPr/>
          <p:nvPr/>
        </p:nvSpPr>
        <p:spPr>
          <a:xfrm>
            <a:off x="5133023" y="1703546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 kern="0" dirty="0">
                <a:solidFill>
                  <a:schemeClr val="tx1"/>
                </a:solidFill>
                <a:sym typeface="+mn-ea"/>
              </a:rPr>
              <a:t>实习过程管理</a:t>
            </a:r>
            <a:endParaRPr 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74933" y="2907030"/>
            <a:ext cx="1390174" cy="6915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岗位审核、签到查看、过程材料批阅等，一般由指导老师操作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1789898" y="235529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23"/>
          <p:cNvSpPr txBox="1"/>
          <p:nvPr/>
        </p:nvSpPr>
        <p:spPr>
          <a:xfrm>
            <a:off x="3074820" y="2351963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23"/>
          <p:cNvSpPr txBox="1"/>
          <p:nvPr/>
        </p:nvSpPr>
        <p:spPr>
          <a:xfrm>
            <a:off x="4359743" y="235148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TextBox 23"/>
          <p:cNvSpPr txBox="1"/>
          <p:nvPr/>
        </p:nvSpPr>
        <p:spPr>
          <a:xfrm>
            <a:off x="5644665" y="2351963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燕尾形 109"/>
          <p:cNvSpPr/>
          <p:nvPr/>
        </p:nvSpPr>
        <p:spPr>
          <a:xfrm>
            <a:off x="6452711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11" name="文本占位符 1"/>
          <p:cNvSpPr/>
          <p:nvPr/>
        </p:nvSpPr>
        <p:spPr>
          <a:xfrm>
            <a:off x="6414135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 kern="0" dirty="0">
                <a:solidFill>
                  <a:schemeClr val="tx1"/>
                </a:solidFill>
                <a:sym typeface="+mn-ea"/>
              </a:rPr>
              <a:t>数据统计查看</a:t>
            </a:r>
            <a:endParaRPr lang="zh-CN" sz="1500" b="1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436995" y="1635919"/>
            <a:ext cx="1447800" cy="6915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系统提供丰富数据报表，不同教师权限可以查看和导出相关数据报表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114" name="TextBox 23"/>
          <p:cNvSpPr txBox="1"/>
          <p:nvPr/>
        </p:nvSpPr>
        <p:spPr>
          <a:xfrm>
            <a:off x="6935303" y="235148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5" name="直接连接符 114"/>
          <p:cNvCxnSpPr>
            <a:endCxn id="18" idx="0"/>
          </p:cNvCxnSpPr>
          <p:nvPr/>
        </p:nvCxnSpPr>
        <p:spPr>
          <a:xfrm>
            <a:off x="1945005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4529614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7086600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3229451" y="1971675"/>
            <a:ext cx="7144" cy="325279"/>
          </a:xfrm>
          <a:prstGeom prst="line">
            <a:avLst/>
          </a:prstGeom>
          <a:ln>
            <a:solidFill>
              <a:srgbClr val="6095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810250" y="1972628"/>
            <a:ext cx="7144" cy="325279"/>
          </a:xfrm>
          <a:prstGeom prst="line">
            <a:avLst/>
          </a:prstGeom>
          <a:ln>
            <a:solidFill>
              <a:srgbClr val="6095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39"/>
          <p:cNvSpPr/>
          <p:nvPr/>
        </p:nvSpPr>
        <p:spPr>
          <a:xfrm>
            <a:off x="2776061" y="706914"/>
            <a:ext cx="3484880" cy="34544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800" b="1" kern="0" dirty="0">
                <a:solidFill>
                  <a:srgbClr val="C00000"/>
                </a:solidFill>
                <a:sym typeface="+mn-ea"/>
              </a:rPr>
              <a:t>流程概述</a:t>
            </a:r>
            <a:endParaRPr lang="zh-CN" sz="1800" b="1" kern="0" dirty="0">
              <a:solidFill>
                <a:srgbClr val="C00000"/>
              </a:solidFill>
              <a:sym typeface="+mn-ea"/>
            </a:endParaRPr>
          </a:p>
        </p:txBody>
      </p:sp>
      <p:sp>
        <p:nvSpPr>
          <p:cNvPr id="7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02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登录指南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教师账号如何登录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2.1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47495" y="988060"/>
            <a:ext cx="6816725" cy="23844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电脑网页端登录</a:t>
            </a:r>
            <a:endParaRPr kumimoji="0" lang="zh-CN" altLang="en-US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4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400" b="0" kern="1200" cap="none" spc="0" normalizeH="0" baseline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www.xybsyw.com</a:t>
            </a: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4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官网首页右上角点击“教师登录”</a:t>
            </a: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4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选择您要登录的学校(可通过选择省份或者关键字搜索学校）</a:t>
            </a: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400" b="0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输入账号和密码直接登录/或选择扫码登录使用小程序教师端扫码</a:t>
            </a: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lang="zh-CN" altLang="en-US" sz="14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注：第一次登入时需绑定手机，并重设密码。绑定手机以便忘记密码时可自行重置。</a:t>
            </a:r>
            <a:endParaRPr kumimoji="0" lang="zh-CN" altLang="en-US" sz="1400" b="0" kern="1200" cap="none" spc="0" normalizeH="0" baseline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466090"/>
            <a:ext cx="7507605" cy="233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2.1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87900" y="190500"/>
            <a:ext cx="18630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1.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点击“教师登录</a:t>
            </a:r>
            <a:endParaRPr lang="zh-CN" altLang="en-US" sz="1200" b="0"/>
          </a:p>
        </p:txBody>
      </p:sp>
      <p:sp>
        <p:nvSpPr>
          <p:cNvPr id="4" name="文本框 3"/>
          <p:cNvSpPr txBox="1"/>
          <p:nvPr/>
        </p:nvSpPr>
        <p:spPr>
          <a:xfrm>
            <a:off x="4907915" y="481965"/>
            <a:ext cx="671830" cy="33718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860" y="2139950"/>
            <a:ext cx="4474845" cy="25107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998970" y="2644140"/>
            <a:ext cx="651510" cy="33718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734935" y="2643505"/>
            <a:ext cx="3048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或选择小程序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扫码登录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68035" y="3147695"/>
            <a:ext cx="1782445" cy="72326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05655" y="3220085"/>
            <a:ext cx="1327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账号密码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登录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33260" y="3910330"/>
            <a:ext cx="616585" cy="20320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670800" y="3910330"/>
            <a:ext cx="1290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注：忘记密码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可通过密保手机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自行修改新密码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PLACING_PICTURE_USER_VIEWPORT" val="{&quot;height&quot;:7365,&quot;width&quot;:23655}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UNIT_PLACING_PICTURE_USER_VIEWPORT" val="{&quot;height&quot;:3870,&quot;width&quot;:3870}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  <p:tag name="KSO_WM_UNIT_PLACING_PICTURE_USER_VIEWPORT" val="{&quot;height&quot;:11640,&quot;width&quot;:6120}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COMMONDATA" val="eyJoZGlkIjoiNzMyMmNlMmI0YzRhZWQ0YzlkY2YxODQ2MGRhNGM4MjcifQ=="/>
  <p:tag name="KSO_WPP_MARK_KEY" val="72db1496-f86a-421e-a03f-7698749d013e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4190</Words>
  <Application>WPS 演示</Application>
  <PresentationFormat>全屏显示(16:9)</PresentationFormat>
  <Paragraphs>439</Paragraphs>
  <Slides>42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42</vt:i4>
      </vt:variant>
    </vt:vector>
  </HeadingPairs>
  <TitlesOfParts>
    <vt:vector size="64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字魂105号-简雅黑</vt:lpstr>
      <vt:lpstr>DIN Alternate</vt:lpstr>
      <vt:lpstr>Sitka Text</vt:lpstr>
      <vt:lpstr>Calibri</vt:lpstr>
      <vt:lpstr>方正黑体简体</vt:lpstr>
      <vt:lpstr>Noto Serif CJK SC</vt:lpstr>
      <vt:lpstr>Arial Unicode MS</vt:lpstr>
      <vt:lpstr>文鼎中楷体</vt:lpstr>
      <vt:lpstr>黑体</vt:lpstr>
      <vt:lpstr>Office 主题</vt:lpstr>
      <vt:lpstr>1_自定义设计方案</vt:lpstr>
      <vt:lpstr>4_自定义设计方案</vt:lpstr>
      <vt:lpstr>2_自定义设计方案</vt:lpstr>
      <vt:lpstr>自定义设计方案</vt:lpstr>
      <vt:lpstr>PowerPoint 演示文稿</vt:lpstr>
      <vt:lpstr>PowerPoint 演示文稿</vt:lpstr>
      <vt:lpstr>PowerPoint 演示文稿</vt:lpstr>
      <vt:lpstr>1.1 平台角色-按账号权限</vt:lpstr>
      <vt:lpstr>1.1 平台角色-按账号权限</vt:lpstr>
      <vt:lpstr>PowerPoint 演示文稿</vt:lpstr>
      <vt:lpstr>PowerPoint 演示文稿</vt:lpstr>
      <vt:lpstr>2.1 登录指南-电脑网页端</vt:lpstr>
      <vt:lpstr>2.1 登录指南-电脑网页端</vt:lpstr>
      <vt:lpstr>2.1 登录指南-电脑网页端</vt:lpstr>
      <vt:lpstr>2.2 登录指南-微信小程序</vt:lpstr>
      <vt:lpstr>PowerPoint 演示文稿</vt:lpstr>
      <vt:lpstr>3.1 导入基础信息（基础设置+实践课程）</vt:lpstr>
      <vt:lpstr>3.1 主页</vt:lpstr>
      <vt:lpstr>3.1 主页</vt:lpstr>
      <vt:lpstr>3.1 基础设置-学期设置</vt:lpstr>
      <vt:lpstr>3.1 基础设置-院（系）/专业/班级/学生信息</vt:lpstr>
      <vt:lpstr>3.1 基础设置-院（系）/专业/班级/学生信息-学籍异动</vt:lpstr>
      <vt:lpstr>3.1 基础设置-院（系）/专业/班级/学生信息-学籍异动</vt:lpstr>
      <vt:lpstr>3.1 基础设置-教师信息</vt:lpstr>
      <vt:lpstr>3.1 导入基础信息-实践类型</vt:lpstr>
      <vt:lpstr>3.1 导入基础信息-实践课程</vt:lpstr>
      <vt:lpstr>3.2 导入基地/实习点</vt:lpstr>
      <vt:lpstr>3.2 导入基地/实习点</vt:lpstr>
      <vt:lpstr>3.3 规则设置</vt:lpstr>
      <vt:lpstr>3.4 查看统计报表</vt:lpstr>
      <vt:lpstr>3.4 查看统计报表</vt:lpstr>
      <vt:lpstr>3.5 公告消息</vt:lpstr>
      <vt:lpstr>3.5 公告消息</vt:lpstr>
      <vt:lpstr>3.6 问卷调查</vt:lpstr>
      <vt:lpstr>3.7 PICC实习生意外伤害保险</vt:lpstr>
      <vt:lpstr>3.7 PICC实习生意外伤害保险</vt:lpstr>
      <vt:lpstr>3.7 PICC实习生意外伤害保险</vt:lpstr>
      <vt:lpstr>3.7 PICC实习生意外伤害保险</vt:lpstr>
      <vt:lpstr>PowerPoint 演示文稿</vt:lpstr>
      <vt:lpstr>4.1 小程序-工作台</vt:lpstr>
      <vt:lpstr>4.1 小程序-工作台</vt:lpstr>
      <vt:lpstr>4.2 小程序-大数据（增值业务）</vt:lpstr>
      <vt:lpstr>4.3 小程序-消息-通讯录、实习、系统、互动消息</vt:lpstr>
      <vt:lpstr>4.4 小程序-我的-客服与反馈</vt:lpstr>
      <vt:lpstr>4.5 小程序-账号相关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岸上的鱼</cp:lastModifiedBy>
  <cp:revision>565</cp:revision>
  <dcterms:created xsi:type="dcterms:W3CDTF">2017-01-09T09:44:00Z</dcterms:created>
  <dcterms:modified xsi:type="dcterms:W3CDTF">2023-08-30T06:57:41Z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C9204257E9414AE8B8E506C6B47827D0</vt:lpwstr>
  </property>
</Properties>
</file>