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81" r:id="rId5"/>
    <p:sldMasterId id="2147483693" r:id="rId6"/>
  </p:sldMasterIdLst>
  <p:notesMasterIdLst>
    <p:notesMasterId r:id="rId8"/>
  </p:notesMasterIdLst>
  <p:handoutMasterIdLst>
    <p:handoutMasterId r:id="rId34"/>
  </p:handoutMasterIdLst>
  <p:sldIdLst>
    <p:sldId id="699" r:id="rId7"/>
    <p:sldId id="1090" r:id="rId9"/>
    <p:sldId id="1091" r:id="rId10"/>
    <p:sldId id="1092" r:id="rId11"/>
    <p:sldId id="1119" r:id="rId12"/>
    <p:sldId id="816" r:id="rId13"/>
    <p:sldId id="1021" r:id="rId14"/>
    <p:sldId id="821" r:id="rId15"/>
    <p:sldId id="991" r:id="rId16"/>
    <p:sldId id="1025" r:id="rId17"/>
    <p:sldId id="1024" r:id="rId18"/>
    <p:sldId id="1026" r:id="rId19"/>
    <p:sldId id="1027" r:id="rId20"/>
    <p:sldId id="1029" r:id="rId21"/>
    <p:sldId id="1120" r:id="rId22"/>
    <p:sldId id="1122" r:id="rId23"/>
    <p:sldId id="1121" r:id="rId24"/>
    <p:sldId id="1123" r:id="rId25"/>
    <p:sldId id="1124" r:id="rId26"/>
    <p:sldId id="980" r:id="rId27"/>
    <p:sldId id="1125" r:id="rId28"/>
    <p:sldId id="1126" r:id="rId29"/>
    <p:sldId id="1127" r:id="rId30"/>
    <p:sldId id="1128" r:id="rId31"/>
    <p:sldId id="1129" r:id="rId32"/>
    <p:sldId id="1017" r:id="rId33"/>
  </p:sldIdLst>
  <p:sldSz cx="9144000" cy="5143500" type="screen16x9"/>
  <p:notesSz cx="6858000" cy="9144000"/>
  <p:custDataLst>
    <p:tags r:id="rId39"/>
  </p:custDataLst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3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foru" initials="j" lastIdx="1" clrIdx="0"/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C51A2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-396" y="-84"/>
      </p:cViewPr>
      <p:guideLst>
        <p:guide orient="horz" pos="1620"/>
        <p:guide pos="283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9" Type="http://schemas.openxmlformats.org/officeDocument/2006/relationships/tags" Target="tags/tag144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614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7" name="文本占位符 614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1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2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3" indent="685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4" indent="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1pPr>
    <a:lvl2pPr lvl="1" indent="228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2pPr>
    <a:lvl3pPr lvl="2" indent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3pPr>
    <a:lvl4pPr lvl="3" indent="685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4pPr>
    <a:lvl5pPr lvl="4" indent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5pPr>
    <a:lvl6pPr marL="2286000" lvl="5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281D7-AB8B-4A49-B31C-4FE8BBA57302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68263"/>
            <a:ext cx="2057400" cy="507523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8263"/>
            <a:ext cx="6052930" cy="5075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24765" y="-6191"/>
            <a:ext cx="9168765" cy="5155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722835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 b="1">
                <a:latin typeface="Microsoft YaHei Bold" panose="020B0502040204020203" charset="-122"/>
                <a:ea typeface="Microsoft YaHei Bold" panose="020B0502040204020203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24765" y="-6191"/>
            <a:ext cx="9168765" cy="5155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9" name="Shape 22"/>
          <p:cNvSpPr>
            <a:spLocks noChangeArrowheads="1"/>
          </p:cNvSpPr>
          <p:nvPr userDrawn="1"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 vert="horz" wrap="square" lIns="45718" tIns="45718" rIns="45718" bIns="45718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8" Type="http://schemas.openxmlformats.org/officeDocument/2006/relationships/theme" Target="../theme/theme2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heme" Target="../theme/theme3.xml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8" Type="http://schemas.openxmlformats.org/officeDocument/2006/relationships/theme" Target="../theme/theme4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.xml"/><Relationship Id="rId8" Type="http://schemas.openxmlformats.org/officeDocument/2006/relationships/slideLayout" Target="../slideLayouts/slideLayout49.xml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4"/>
          <p:cNvSpPr>
            <a:spLocks noGrp="1"/>
          </p:cNvSpPr>
          <p:nvPr>
            <p:ph type="title"/>
          </p:nvPr>
        </p:nvSpPr>
        <p:spPr>
          <a:xfrm>
            <a:off x="457200" y="68263"/>
            <a:ext cx="8229600" cy="1131887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ctr"/>
          <a:lstStyle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5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t"/>
          <a:lstStyle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 indent="-3259455"/>
            <a:r>
              <a:rPr lang="en-US" altLang="zh-CN" dirty="0"/>
              <a:t>Second level</a:t>
            </a:r>
            <a:endParaRPr lang="en-US" altLang="zh-CN" dirty="0"/>
          </a:p>
          <a:p>
            <a:pPr lvl="2" indent="-3038475"/>
            <a:r>
              <a:rPr lang="en-US" altLang="zh-CN" dirty="0"/>
              <a:t>Third level</a:t>
            </a:r>
            <a:endParaRPr lang="en-US" altLang="zh-CN" dirty="0"/>
          </a:p>
          <a:p>
            <a:pPr lvl="3" indent="-3634105"/>
            <a:r>
              <a:rPr lang="en-US" altLang="zh-CN" dirty="0"/>
              <a:t>Fourth level</a:t>
            </a:r>
            <a:endParaRPr lang="en-US" altLang="zh-CN" dirty="0"/>
          </a:p>
          <a:p>
            <a:pPr lvl="4" indent="-3634105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2" name="灯片编号占位符 1026"/>
          <p:cNvSpPr>
            <a:spLocks noGrp="1"/>
          </p:cNvSpPr>
          <p:nvPr>
            <p:ph type="sldNum" sz="quarter" idx="2"/>
          </p:nvPr>
        </p:nvSpPr>
        <p:spPr>
          <a:xfrm>
            <a:off x="8426450" y="4765675"/>
            <a:ext cx="257175" cy="269875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45718" tIns="45718" rIns="45718" bIns="45718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6" name="标题 15"/>
          <p:cNvSpPr>
            <a:spLocks noGrp="1"/>
          </p:cNvSpPr>
          <p:nvPr>
            <p:ph type="ctrTitle"/>
          </p:nvPr>
        </p:nvSpPr>
        <p:spPr>
          <a:xfrm>
            <a:off x="187643" y="72390"/>
            <a:ext cx="714136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7" name="Shape 22"/>
          <p:cNvSpPr>
            <a:spLocks noChangeArrowheads="1"/>
          </p:cNvSpPr>
          <p:nvPr userDrawn="1"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1" name="组合 10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2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3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500" b="1" kern="1200">
          <a:solidFill>
            <a:schemeClr val="tx1"/>
          </a:solidFill>
          <a:latin typeface="Microsoft YaHei Bold" panose="020B0502040204020203" charset="-122"/>
          <a:ea typeface="Microsoft YaHei Bold" panose="020B0502040204020203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2.xml"/><Relationship Id="rId7" Type="http://schemas.openxmlformats.org/officeDocument/2006/relationships/tags" Target="../tags/tag130.xml"/><Relationship Id="rId6" Type="http://schemas.openxmlformats.org/officeDocument/2006/relationships/tags" Target="../tags/tag129.xml"/><Relationship Id="rId5" Type="http://schemas.openxmlformats.org/officeDocument/2006/relationships/image" Target="../media/image1.png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tags" Target="../tags/tag139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4.xml"/><Relationship Id="rId5" Type="http://schemas.openxmlformats.org/officeDocument/2006/relationships/tags" Target="../tags/tag140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143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tags" Target="../tags/tag138.xml"/><Relationship Id="rId7" Type="http://schemas.openxmlformats.org/officeDocument/2006/relationships/tags" Target="../tags/tag137.xml"/><Relationship Id="rId6" Type="http://schemas.openxmlformats.org/officeDocument/2006/relationships/tags" Target="../tags/tag136.xml"/><Relationship Id="rId5" Type="http://schemas.openxmlformats.org/officeDocument/2006/relationships/tags" Target="../tags/tag135.xml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22"/>
          <p:cNvSpPr>
            <a:spLocks noChangeArrowheads="1"/>
          </p:cNvSpPr>
          <p:nvPr/>
        </p:nvSpPr>
        <p:spPr bwMode="auto">
          <a:xfrm>
            <a:off x="0" y="988695"/>
            <a:ext cx="9144000" cy="2946083"/>
          </a:xfrm>
          <a:prstGeom prst="rect">
            <a:avLst/>
          </a:prstGeom>
          <a:solidFill>
            <a:schemeClr val="bg2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148" name="Shape 22"/>
          <p:cNvSpPr>
            <a:spLocks noChangeArrowheads="1"/>
          </p:cNvSpPr>
          <p:nvPr/>
        </p:nvSpPr>
        <p:spPr bwMode="auto">
          <a:xfrm>
            <a:off x="733901" y="801529"/>
            <a:ext cx="7676674" cy="3319939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  <a:effectLst/>
        </p:spPr>
        <p:txBody>
          <a:bodyPr lIns="45718" rIns="45718" anchor="ctr"/>
          <a:lstStyle/>
          <a:p>
            <a:pPr algn="ctr"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6151" name="未标题-2-01.png" descr="未标题-2-01.png"/>
          <p:cNvPicPr>
            <a:picLocks noChangeAspect="1"/>
          </p:cNvPicPr>
          <p:nvPr/>
        </p:nvPicPr>
        <p:blipFill>
          <a:blip r:embed="rId1"/>
          <a:srcRect l="11929" t="5841" r="17577" b="54250"/>
          <a:stretch>
            <a:fillRect/>
          </a:stretch>
        </p:blipFill>
        <p:spPr bwMode="auto">
          <a:xfrm>
            <a:off x="-54292" y="22860"/>
            <a:ext cx="9198293" cy="5174456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sp>
        <p:nvSpPr>
          <p:cNvPr id="24" name="Shape 26"/>
          <p:cNvSpPr/>
          <p:nvPr/>
        </p:nvSpPr>
        <p:spPr>
          <a:xfrm>
            <a:off x="3021330" y="3127375"/>
            <a:ext cx="3148965" cy="299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p>
            <a:pPr lvl="0" algn="ctr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350" kern="0" dirty="0">
                <a:sym typeface="微软雅黑" panose="020B0503020204020204" pitchFamily="34" charset="-122"/>
              </a:rPr>
              <a:t>实习负责人</a:t>
            </a:r>
            <a:endParaRPr lang="zh-CN" sz="1350" kern="0" dirty="0">
              <a:sym typeface="微软雅黑" panose="020B0503020204020204" pitchFamily="34" charset="-122"/>
            </a:endParaRPr>
          </a:p>
        </p:txBody>
      </p:sp>
      <p:sp>
        <p:nvSpPr>
          <p:cNvPr id="16" name="Shape 26"/>
          <p:cNvSpPr/>
          <p:nvPr/>
        </p:nvSpPr>
        <p:spPr>
          <a:xfrm>
            <a:off x="1127760" y="1405414"/>
            <a:ext cx="6888956" cy="133794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lstStyle/>
          <a:p>
            <a:pPr lvl="0" algn="ctr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300" b="1" kern="0" dirty="0">
                <a:sym typeface="微软雅黑" panose="020B0503020204020204" pitchFamily="34" charset="-122"/>
              </a:rPr>
              <a:t>校友邦实习实践平台</a:t>
            </a:r>
            <a:endParaRPr lang="zh-CN" sz="3600" b="1" kern="0" dirty="0">
              <a:sym typeface="微软雅黑" panose="020B0503020204020204" pitchFamily="34" charset="-122"/>
            </a:endParaRPr>
          </a:p>
          <a:p>
            <a:pPr lvl="0" algn="ctr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2100" kern="0" dirty="0">
                <a:sym typeface="微软雅黑" panose="020B0503020204020204" pitchFamily="34" charset="-122"/>
              </a:rPr>
              <a:t>操作指南</a:t>
            </a:r>
            <a:endParaRPr lang="zh-CN" sz="2100" kern="0" dirty="0">
              <a:sym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781901" y="2923699"/>
            <a:ext cx="15801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010978" y="4356735"/>
            <a:ext cx="1122521" cy="359569"/>
            <a:chOff x="8365" y="9148"/>
            <a:chExt cx="2357" cy="755"/>
          </a:xfrm>
        </p:grpSpPr>
        <p:sp>
          <p:nvSpPr>
            <p:cNvPr id="29" name="Shape 22"/>
            <p:cNvSpPr>
              <a:spLocks noChangeArrowheads="1"/>
            </p:cNvSpPr>
            <p:nvPr/>
          </p:nvSpPr>
          <p:spPr bwMode="auto">
            <a:xfrm>
              <a:off x="8365" y="9454"/>
              <a:ext cx="2357" cy="4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  <a:miter lim="400000"/>
            </a:ln>
          </p:spPr>
          <p:txBody>
            <a:bodyPr lIns="45718" rIns="45718" anchor="ctr"/>
            <a:p>
              <a:pPr hangingPunct="0"/>
              <a:endParaRPr lang="en-US" altLang="zh-CN" sz="1800" b="0" baseline="0">
                <a:solidFill>
                  <a:srgbClr val="DF2024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1" name="Shape 26"/>
            <p:cNvSpPr/>
            <p:nvPr/>
          </p:nvSpPr>
          <p:spPr>
            <a:xfrm>
              <a:off x="8647" y="9518"/>
              <a:ext cx="1793" cy="385"/>
            </a:xfrm>
            <a:prstGeom prst="rect">
              <a:avLst/>
            </a:prstGeom>
            <a:ln w="12700">
              <a:miter lim="400000"/>
            </a:ln>
            <a:effectLst/>
          </p:spPr>
          <p:txBody>
            <a:bodyPr wrap="square" lIns="45718" rIns="45718">
              <a:spAutoFit/>
            </a:bodyPr>
            <a:p>
              <a:pPr algn="ctr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 sz="4200" b="0" baseline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pPr>
              <a:r>
                <a:rPr lang="en-US" altLang="zh-CN" sz="600" kern="0" baseline="0" dirty="0">
                  <a:solidFill>
                    <a:srgbClr val="C00000"/>
                  </a:solidFill>
                  <a:effectLst/>
                  <a:sym typeface="微软雅黑" panose="020B0503020204020204" pitchFamily="34" charset="-122"/>
                </a:rPr>
                <a:t>www.xybsyw.com</a:t>
              </a:r>
              <a:endParaRPr lang="en-US" altLang="zh-CN" sz="600" kern="0" baseline="0" dirty="0">
                <a:solidFill>
                  <a:srgbClr val="C00000"/>
                </a:solidFill>
                <a:effectLst/>
                <a:sym typeface="微软雅黑" panose="020B0503020204020204" pitchFamily="34" charset="-122"/>
              </a:endParaRPr>
            </a:p>
          </p:txBody>
        </p:sp>
        <p:pic>
          <p:nvPicPr>
            <p:cNvPr id="32" name="图片 31" descr="红色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76" y="9148"/>
              <a:ext cx="1335" cy="43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3.4.2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集中项目</a:t>
            </a:r>
            <a:endParaRPr lang="zh-CN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7405" y="411480"/>
            <a:ext cx="7948930" cy="17227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项目名称：建议以基地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实习点名称命名；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实习方式：根据实际安排选择实习方式，建议为现场实习为主；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岗位信息：可以选择是否需要学生填写具体的岗位信息；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参加方式：可以选择是否需要学生报名参加；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实习时间：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设置实习开始和结束时间，建议与培养方案保持一致；此时间需在计划时间范围内；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实习单位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岗位：选择需要安排的基地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实习点的企业及岗位，如无法选择，需从基地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实习点模块中先添加完成；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安排学生</a:t>
            </a:r>
            <a:r>
              <a:rPr lang="en-US" alt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关联指导老师：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从添加学生选择需要安排实习的学生，或批量导入学生</a:t>
            </a:r>
            <a:r>
              <a:rPr lang="en-US" alt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/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师生关联；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2185" y="1948815"/>
            <a:ext cx="6891020" cy="3076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3.4.3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批量导入集中项目</a:t>
            </a:r>
            <a:endParaRPr lang="zh-CN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203960"/>
            <a:ext cx="6985635" cy="35991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50900" y="546100"/>
            <a:ext cx="6287770" cy="6673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如需要设置多个集中实习，可下载项目导入模版；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按模版要求填写，批量改入；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3.4.4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r>
              <a:rPr lang="en-US" altLang="zh-CN">
                <a:sym typeface="+mn-ea"/>
              </a:rPr>
              <a:t>-</a:t>
            </a:r>
            <a:r>
              <a:rPr lang="zh-CN" altLang="zh-CN">
                <a:sym typeface="+mn-ea"/>
              </a:rPr>
              <a:t>双向项目</a:t>
            </a:r>
            <a:endParaRPr lang="en-US" altLang="zh-CN"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9990" y="2499360"/>
            <a:ext cx="5554980" cy="25234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99160" y="483870"/>
            <a:ext cx="8249920" cy="17227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项目名称：建议填写</a:t>
            </a:r>
            <a:r>
              <a:rPr 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老师项目名称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实习方式：根据实际安排选择实习方式，建议为现场实习为主；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报名审核：可以选择是否需要审核学生的报名；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报名时间限制：可以选择是否设置学生报名截止时间；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人数上数：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参加项目的人数要求；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安排学生</a:t>
            </a:r>
            <a:r>
              <a:rPr lang="en-US" alt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关联指导老师：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从添加学生选择需要安排实习的学生，或批量导入学生；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安排时间：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设置项目的开始和结束时间，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此时间需在计划时间范围内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关联指导老师：选择指导老师信息，可多选；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实习单位</a:t>
            </a:r>
            <a:r>
              <a:rPr lang="en-US" alt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岗位：选择需要安排的基地</a:t>
            </a:r>
            <a:r>
              <a:rPr lang="en-US" alt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实习点的企业及岗位，如无法选择，需从基地</a:t>
            </a:r>
            <a:r>
              <a:rPr lang="en-US" alt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实习点模块中先添加完成；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10000"/>
              </a:lnSpc>
              <a:buClrTx/>
              <a:buSzTx/>
              <a:buFont typeface="+mj-ea"/>
            </a:pP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" descr="矩形 23552"/>
          <p:cNvSpPr>
            <a:spLocks noChangeArrowheads="1"/>
          </p:cNvSpPr>
          <p:nvPr/>
        </p:nvSpPr>
        <p:spPr bwMode="auto">
          <a:xfrm>
            <a:off x="308610" y="133985"/>
            <a:ext cx="5762625" cy="32194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rIns="45718" rtlCol="0">
            <a:spAutoFit/>
          </a:bodyPr>
          <a:lstStyle/>
          <a:p>
            <a:r>
              <a:rPr lang="en-US" altLang="zh-CN" sz="1500" b="0">
                <a:sym typeface="+mn-ea"/>
              </a:rPr>
              <a:t> </a:t>
            </a:r>
            <a:r>
              <a:rPr lang="en-US" altLang="zh-CN" sz="1500">
                <a:latin typeface="+mj-lt"/>
                <a:cs typeface="+mj-lt"/>
                <a:sym typeface="+mn-ea"/>
              </a:rPr>
              <a:t>3</a:t>
            </a:r>
            <a:r>
              <a:rPr lang="en-US" altLang="zh-CN" sz="1500">
                <a:solidFill>
                  <a:schemeClr val="tx1"/>
                </a:solidFill>
                <a:latin typeface="Microsoft YaHei Bold" panose="020B0502040204020203" charset="-122"/>
                <a:ea typeface="Microsoft YaHei Bold" panose="020B0502040204020203" charset="-122"/>
                <a:cs typeface="+mj-cs"/>
                <a:sym typeface="+mn-ea"/>
              </a:rPr>
              <a:t>.</a:t>
            </a:r>
            <a:r>
              <a:rPr lang="en-US" altLang="zh-CN" sz="1500">
                <a:latin typeface="+mj-lt"/>
                <a:cs typeface="+mj-lt"/>
                <a:sym typeface="+mn-ea"/>
              </a:rPr>
              <a:t>5</a:t>
            </a:r>
            <a:r>
              <a:rPr lang="en-US" altLang="zh-CN" sz="1500">
                <a:solidFill>
                  <a:schemeClr val="tx1"/>
                </a:solidFill>
                <a:latin typeface="Microsoft YaHei Bold" panose="020B0502040204020203" charset="-122"/>
                <a:ea typeface="Microsoft YaHei Bold" panose="020B0502040204020203" charset="-122"/>
                <a:cs typeface="+mj-cs"/>
                <a:sym typeface="+mn-ea"/>
              </a:rPr>
              <a:t>.</a:t>
            </a:r>
            <a:r>
              <a:rPr lang="en-US" altLang="zh-CN" sz="1500">
                <a:latin typeface="+mj-lt"/>
                <a:cs typeface="+mj-lt"/>
                <a:sym typeface="+mn-ea"/>
              </a:rPr>
              <a:t>1</a:t>
            </a:r>
            <a:r>
              <a:rPr lang="en-US" altLang="zh-CN" sz="1500">
                <a:sym typeface="+mn-ea"/>
              </a:rPr>
              <a:t> </a:t>
            </a:r>
            <a:r>
              <a:rPr lang="zh-CN" sz="1500">
                <a:sym typeface="+mn-ea"/>
              </a:rPr>
              <a:t>实习计划设置</a:t>
            </a:r>
            <a:r>
              <a:rPr lang="en-US" altLang="zh-CN" sz="1500">
                <a:sym typeface="+mn-ea"/>
              </a:rPr>
              <a:t>-</a:t>
            </a:r>
            <a:r>
              <a:rPr lang="zh-CN" sz="1500">
                <a:sym typeface="+mn-ea"/>
              </a:rPr>
              <a:t>关联指导老师</a:t>
            </a:r>
            <a:r>
              <a:rPr lang="en-US" altLang="zh-CN" sz="1500">
                <a:sym typeface="+mn-ea"/>
              </a:rPr>
              <a:t>-</a:t>
            </a:r>
            <a:r>
              <a:rPr lang="zh-CN" altLang="en-US" sz="1500">
                <a:ea typeface="宋体" panose="02010600030101010101" pitchFamily="2" charset="-122"/>
                <a:sym typeface="+mn-ea"/>
              </a:rPr>
              <a:t>从项目中</a:t>
            </a:r>
            <a:r>
              <a:rPr lang="zh-CN" altLang="en-US" sz="1500">
                <a:sym typeface="+mn-ea"/>
              </a:rPr>
              <a:t>手动关联指导老师</a:t>
            </a:r>
            <a:endParaRPr lang="zh-CN" altLang="en-US" sz="1500" b="1">
              <a:solidFill>
                <a:schemeClr val="tx1"/>
              </a:solidFill>
              <a:latin typeface="Microsoft YaHei Bold" panose="020B0502040204020203" charset="-122"/>
              <a:ea typeface="Microsoft YaHei Bold" panose="020B0502040204020203" charset="-122"/>
              <a:sym typeface="+mn-ea"/>
            </a:endParaRPr>
          </a:p>
        </p:txBody>
      </p:sp>
      <p:sp>
        <p:nvSpPr>
          <p:cNvPr id="4" name="TextBox 11"/>
          <p:cNvSpPr/>
          <p:nvPr/>
        </p:nvSpPr>
        <p:spPr>
          <a:xfrm>
            <a:off x="899160" y="554990"/>
            <a:ext cx="5989955" cy="108140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marL="228600" lvl="0" indent="-228600" algn="l">
              <a:lnSpc>
                <a:spcPct val="110000"/>
              </a:lnSpc>
              <a:spcBef>
                <a:spcPts val="0"/>
              </a:spcBef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可按专业、班级等筛选相同指导老师的学生信息，全选；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marL="228600" lvl="0" indent="-228600" algn="l">
              <a:lnSpc>
                <a:spcPct val="110000"/>
              </a:lnSpc>
              <a:spcBef>
                <a:spcPts val="0"/>
              </a:spcBef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点击添加关联指导老师；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marL="228600" lvl="0" indent="-228600" algn="l">
              <a:lnSpc>
                <a:spcPct val="110000"/>
              </a:lnSpc>
              <a:spcBef>
                <a:spcPts val="0"/>
              </a:spcBef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选择单个或是多个指导老师信息；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marL="228600" lvl="0" indent="-228600" algn="l">
              <a:lnSpc>
                <a:spcPct val="110000"/>
              </a:lnSpc>
              <a:spcBef>
                <a:spcPts val="0"/>
              </a:spcBef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选择对应的指导老师；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marL="228600" lvl="0" indent="-228600" algn="l">
              <a:lnSpc>
                <a:spcPct val="110000"/>
              </a:lnSpc>
              <a:spcBef>
                <a:spcPts val="0"/>
              </a:spcBef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确认关联完成；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9" name="Shape 22"/>
          <p:cNvSpPr>
            <a:spLocks noChangeArrowheads="1"/>
          </p:cNvSpPr>
          <p:nvPr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230370" y="2890520"/>
            <a:ext cx="38227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971550" y="1072833"/>
            <a:ext cx="5080000" cy="635000"/>
          </a:xfrm>
          <a:prstGeom prst="rect">
            <a:avLst/>
          </a:prstGeom>
        </p:spPr>
        <p:txBody>
          <a:bodyPr/>
          <a:p/>
        </p:txBody>
      </p:sp>
      <p:pic>
        <p:nvPicPr>
          <p:cNvPr id="5" name="图片 4"/>
          <p:cNvPicPr/>
          <p:nvPr/>
        </p:nvPicPr>
        <p:blipFill>
          <a:blip r:embed="rId1"/>
        </p:blipFill>
        <p:spPr>
          <a:xfrm>
            <a:off x="971550" y="1707833"/>
            <a:ext cx="7905750" cy="29241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71550" y="4632008"/>
            <a:ext cx="5080000" cy="635000"/>
          </a:xfrm>
          <a:prstGeom prst="rect">
            <a:avLst/>
          </a:prstGeom>
        </p:spPr>
        <p:txBody>
          <a:bodyPr/>
          <a:p/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3.5.2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>
                <a:sym typeface="+mn-ea"/>
              </a:rPr>
              <a:t>关联指导老师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批量关联导师</a:t>
            </a:r>
            <a:endParaRPr lang="zh-CN" altLang="en-US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9160" y="554990"/>
            <a:ext cx="5630545" cy="1457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可单个搜索学生；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选择对应学生信息，可全选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单个新增关联指导老师；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可移除原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指导老师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，重新选择新的指导老师，完成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指导老师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更换；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如学生较多，可批量导入师生关联，按导入模版要求填写；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更多设置中可对中断实习的学生进行实习中断；再变更实习方式；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indent="-228600" algn="l">
              <a:lnSpc>
                <a:spcPct val="110000"/>
              </a:lnSpc>
              <a:buClrTx/>
              <a:buSzTx/>
              <a:buFont typeface="+mj-ea"/>
              <a:buAutoNum type="circleNumDbPlain"/>
            </a:pPr>
            <a:endParaRPr lang="en-US" altLang="zh-CN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2450" y="1216660"/>
            <a:ext cx="4822825" cy="744220"/>
          </a:xfrm>
          <a:prstGeom prst="rect">
            <a:avLst/>
          </a:prstGeom>
        </p:spPr>
        <p:txBody>
          <a:bodyPr/>
          <a:p/>
        </p:txBody>
      </p:sp>
      <p:pic>
        <p:nvPicPr>
          <p:cNvPr id="6" name="图片 5"/>
          <p:cNvPicPr/>
          <p:nvPr/>
        </p:nvPicPr>
        <p:blipFill>
          <a:blip r:embed="rId1"/>
        </p:blipFill>
        <p:spPr>
          <a:xfrm>
            <a:off x="1043940" y="1851660"/>
            <a:ext cx="7473950" cy="32880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2450" y="5242560"/>
            <a:ext cx="4822825" cy="744220"/>
          </a:xfrm>
          <a:prstGeom prst="rect">
            <a:avLst/>
          </a:prstGeom>
        </p:spPr>
        <p:txBody>
          <a:bodyPr/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3.4 查看统计报表</a:t>
            </a: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点击左侧导航栏“统计报表”按钮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点击功能菜单中对应的报表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通过“院系/专业/班级”、“学年/学期”等筛选需要的数据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点击“自定义表格”按钮，可以选择表格显示的维度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5.  点击“批量导出”按钮，导出筛选的数据，跳转到下载中心进行下载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温馨提示：到下载中心下载时，如果表格较大，报表下载状态会显示“报表生成中”，请等待片刻即可。如长时间还是显示“报表生成中”，可按键盘“F5”键，刷新网页。</a:t>
            </a:r>
            <a:endParaRPr lang="zh-CN" altLang="en-US" sz="90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386080" y="123190"/>
            <a:ext cx="5461159" cy="393859"/>
          </a:xfrm>
        </p:spPr>
        <p:txBody>
          <a:bodyPr anchor="b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500" b="1" kern="1200">
                <a:solidFill>
                  <a:schemeClr val="tx1"/>
                </a:solidFill>
                <a:latin typeface="Microsoft YaHei Bold" panose="020B0502040204020203" charset="-122"/>
                <a:ea typeface="Microsoft YaHei Bold" panose="020B0502040204020203" charset="-122"/>
                <a:cs typeface="+mj-cs"/>
              </a:defRPr>
            </a:lvl1pPr>
          </a:lstStyle>
          <a:p>
            <a:r>
              <a:rPr lang="en-US" altLang="zh-CN">
                <a:sym typeface="+mn-ea"/>
              </a:rPr>
              <a:t>4.</a:t>
            </a:r>
            <a:r>
              <a:rPr lang="zh-CN" altLang="en-US">
                <a:sym typeface="+mn-ea"/>
              </a:rPr>
              <a:t>查看统计报表</a:t>
            </a:r>
            <a:endParaRPr lang="en-US" altLang="zh-CN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1505" y="339725"/>
            <a:ext cx="6816725" cy="125285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截图</a:t>
            </a:r>
            <a:endParaRPr kumimoji="0" lang="zh-CN" altLang="en-US" sz="2400" kern="1200" cap="none" spc="0" normalizeH="0" baseline="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点击实习管理，统计报表；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可选择对应实习不同阶查看对应的统计报表</a:t>
            </a: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；</a:t>
            </a:r>
            <a:endParaRPr kumimoji="0" lang="en-US" altLang="zh-CN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可对需要导出的统计报表按自定义设置；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可导出表格；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从下载中心下载报表，如数据较多建议可分开导出；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849755" y="-2298065"/>
            <a:ext cx="3655060" cy="418465"/>
          </a:xfrm>
          <a:prstGeom prst="rect">
            <a:avLst/>
          </a:prstGeom>
        </p:spPr>
        <p:txBody>
          <a:bodyPr/>
          <a:p/>
        </p:txBody>
      </p:sp>
      <p:sp>
        <p:nvSpPr>
          <p:cNvPr id="9" name="文本框 8"/>
          <p:cNvSpPr txBox="1"/>
          <p:nvPr/>
        </p:nvSpPr>
        <p:spPr>
          <a:xfrm>
            <a:off x="-1849755" y="7157085"/>
            <a:ext cx="3655060" cy="418465"/>
          </a:xfrm>
          <a:prstGeom prst="rect">
            <a:avLst/>
          </a:prstGeom>
        </p:spPr>
        <p:txBody>
          <a:bodyPr/>
          <a:p/>
        </p:txBody>
      </p:sp>
      <p:sp>
        <p:nvSpPr>
          <p:cNvPr id="3" name="文本框 2"/>
          <p:cNvSpPr txBox="1"/>
          <p:nvPr/>
        </p:nvSpPr>
        <p:spPr>
          <a:xfrm>
            <a:off x="899795" y="1216660"/>
            <a:ext cx="5080000" cy="635000"/>
          </a:xfrm>
          <a:prstGeom prst="rect">
            <a:avLst/>
          </a:prstGeom>
        </p:spPr>
        <p:txBody>
          <a:bodyPr/>
          <a:p/>
        </p:txBody>
      </p:sp>
      <p:pic>
        <p:nvPicPr>
          <p:cNvPr id="7" name="图片 6"/>
          <p:cNvPicPr/>
          <p:nvPr/>
        </p:nvPicPr>
        <p:blipFill>
          <a:blip r:embed="rId1"/>
        </p:blipFill>
        <p:spPr>
          <a:xfrm>
            <a:off x="899795" y="1851660"/>
            <a:ext cx="6734175" cy="3048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99795" y="4899660"/>
            <a:ext cx="5080000" cy="635000"/>
          </a:xfrm>
          <a:prstGeom prst="rect">
            <a:avLst/>
          </a:prstGeom>
        </p:spPr>
        <p:txBody>
          <a:bodyPr/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3.4 查看统计报表</a:t>
            </a: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点击左侧导航栏“统计报表”按钮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点击功能菜单中对应的报表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通过“院系/专业/班级”、“学年/学期”等筛选需要的数据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点击“自定义表格”按钮，可以选择表格显示的维度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5.  点击“批量导出”按钮，导出筛选的数据，跳转到下载中心进行下载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温馨提示：到下载中心下载时，如果表格较大，报表下载状态会显示“报表生成中”，请等待片刻即可。如长时间还是显示“报表生成中”，可按键盘“F5”键，刷新网页。</a:t>
            </a:r>
            <a:endParaRPr lang="zh-CN" altLang="en-US" sz="90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251460" y="123190"/>
            <a:ext cx="5461159" cy="393859"/>
          </a:xfrm>
        </p:spPr>
        <p:txBody>
          <a:bodyPr anchor="b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500" b="1" kern="1200">
                <a:solidFill>
                  <a:schemeClr val="tx1"/>
                </a:solidFill>
                <a:latin typeface="Microsoft YaHei Bold" panose="020B0502040204020203" charset="-122"/>
                <a:ea typeface="Microsoft YaHei Bold" panose="020B0502040204020203" charset="-122"/>
                <a:cs typeface="+mj-cs"/>
              </a:defRPr>
            </a:lvl1pPr>
          </a:lstStyle>
          <a:p>
            <a:r>
              <a:rPr lang="en-US" altLang="zh-CN">
                <a:sym typeface="+mn-ea"/>
              </a:rPr>
              <a:t>5.1.</a:t>
            </a:r>
            <a:r>
              <a:rPr lang="zh-CN" altLang="zh-CN">
                <a:sym typeface="+mn-ea"/>
              </a:rPr>
              <a:t>导出实习资料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实习手册</a:t>
            </a:r>
            <a:endParaRPr lang="zh-CN" altLang="en-US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895" y="411480"/>
            <a:ext cx="6816725" cy="97663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截图</a:t>
            </a:r>
            <a:endParaRPr kumimoji="0" lang="zh-CN" altLang="en-US" sz="2400" kern="1200" cap="none" spc="0" normalizeH="0" baseline="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点击实践教学，实习报告；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可按课程，班级等筛选需要导出的范围，全选</a:t>
            </a: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；</a:t>
            </a:r>
            <a:endParaRPr kumimoji="0" lang="en-US" altLang="zh-CN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批量下载实习手册，含周日志文档，下载在该正在使用电脑设置的文档下载路径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+mj-ea"/>
              <a:defRPr/>
            </a:pP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849755" y="-2298065"/>
            <a:ext cx="3655060" cy="418465"/>
          </a:xfrm>
          <a:prstGeom prst="rect">
            <a:avLst/>
          </a:prstGeom>
        </p:spPr>
        <p:txBody>
          <a:bodyPr/>
          <a:p/>
        </p:txBody>
      </p:sp>
      <p:sp>
        <p:nvSpPr>
          <p:cNvPr id="9" name="文本框 8"/>
          <p:cNvSpPr txBox="1"/>
          <p:nvPr/>
        </p:nvSpPr>
        <p:spPr>
          <a:xfrm>
            <a:off x="-1849755" y="7157085"/>
            <a:ext cx="3655060" cy="418465"/>
          </a:xfrm>
          <a:prstGeom prst="rect">
            <a:avLst/>
          </a:prstGeom>
        </p:spPr>
        <p:txBody>
          <a:bodyPr/>
          <a:p/>
        </p:txBody>
      </p:sp>
      <p:sp>
        <p:nvSpPr>
          <p:cNvPr id="7" name="文本框 6"/>
          <p:cNvSpPr txBox="1"/>
          <p:nvPr/>
        </p:nvSpPr>
        <p:spPr>
          <a:xfrm>
            <a:off x="971550" y="790575"/>
            <a:ext cx="5080000" cy="635000"/>
          </a:xfrm>
          <a:prstGeom prst="rect">
            <a:avLst/>
          </a:prstGeom>
        </p:spPr>
        <p:txBody>
          <a:bodyPr/>
          <a:p/>
        </p:txBody>
      </p:sp>
      <p:pic>
        <p:nvPicPr>
          <p:cNvPr id="8" name="图片 7"/>
          <p:cNvPicPr/>
          <p:nvPr/>
        </p:nvPicPr>
        <p:blipFill>
          <a:blip r:embed="rId1"/>
        </p:blipFill>
        <p:spPr>
          <a:xfrm>
            <a:off x="971550" y="1425575"/>
            <a:ext cx="7686675" cy="371475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971550" y="5140325"/>
            <a:ext cx="5080000" cy="635000"/>
          </a:xfrm>
          <a:prstGeom prst="rect">
            <a:avLst/>
          </a:prstGeom>
        </p:spPr>
        <p:txBody>
          <a:bodyPr/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3.4 查看统计报表</a:t>
            </a: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点击左侧导航栏“统计报表”按钮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点击功能菜单中对应的报表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通过“院系/专业/班级”、“学年/学期”等筛选需要的数据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点击“自定义表格”按钮，可以选择表格显示的维度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5.  点击“批量导出”按钮，导出筛选的数据，跳转到下载中心进行下载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温馨提示：到下载中心下载时，如果表格较大，报表下载状态会显示“报表生成中”，请等待片刻即可。如长时间还是显示“报表生成中”，可按键盘“F5”键，刷新网页。</a:t>
            </a:r>
            <a:endParaRPr lang="zh-CN" altLang="en-US" sz="90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386080" y="123190"/>
            <a:ext cx="5461159" cy="393859"/>
          </a:xfrm>
        </p:spPr>
        <p:txBody>
          <a:bodyPr anchor="b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500" b="1" kern="1200">
                <a:solidFill>
                  <a:schemeClr val="tx1"/>
                </a:solidFill>
                <a:latin typeface="Microsoft YaHei Bold" panose="020B0502040204020203" charset="-122"/>
                <a:ea typeface="Microsoft YaHei Bold" panose="020B0502040204020203" charset="-122"/>
                <a:cs typeface="+mj-cs"/>
              </a:defRPr>
            </a:lvl1pPr>
          </a:lstStyle>
          <a:p>
            <a:r>
              <a:rPr lang="en-US" altLang="zh-CN">
                <a:sym typeface="+mn-ea"/>
              </a:rPr>
              <a:t>5.2 </a:t>
            </a:r>
            <a:r>
              <a:rPr lang="zh-CN" altLang="zh-CN">
                <a:sym typeface="+mn-ea"/>
              </a:rPr>
              <a:t>导出实习资料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过程文档</a:t>
            </a:r>
            <a:endParaRPr lang="zh-CN" altLang="en-US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7405" y="339725"/>
            <a:ext cx="6816725" cy="141922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截图</a:t>
            </a:r>
            <a:endParaRPr kumimoji="0" lang="zh-CN" altLang="en-US" sz="2400" kern="1200" cap="none" spc="0" normalizeH="0" baseline="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点击实践教学，实习过程汇总；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可按课程，班级等筛选需要导出的范围，全选</a:t>
            </a: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；</a:t>
            </a:r>
            <a:endParaRPr kumimoji="0" lang="en-US" altLang="zh-CN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下载实习资料；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选择需要下载的资料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从下载中心下载；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kumimoji="0" lang="en-US" altLang="zh-CN" sz="10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kumimoji="0" lang="zh-CN" altLang="en-US" sz="10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+mj-ea"/>
              <a:defRPr/>
            </a:pPr>
            <a:endParaRPr kumimoji="0" lang="zh-CN" altLang="en-US" sz="10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849755" y="-2298065"/>
            <a:ext cx="3655060" cy="418465"/>
          </a:xfrm>
          <a:prstGeom prst="rect">
            <a:avLst/>
          </a:prstGeom>
        </p:spPr>
        <p:txBody>
          <a:bodyPr/>
          <a:p/>
        </p:txBody>
      </p:sp>
      <p:sp>
        <p:nvSpPr>
          <p:cNvPr id="9" name="文本框 8"/>
          <p:cNvSpPr txBox="1"/>
          <p:nvPr/>
        </p:nvSpPr>
        <p:spPr>
          <a:xfrm>
            <a:off x="-1849755" y="7157085"/>
            <a:ext cx="3655060" cy="418465"/>
          </a:xfrm>
          <a:prstGeom prst="rect">
            <a:avLst/>
          </a:prstGeom>
        </p:spPr>
        <p:txBody>
          <a:bodyPr/>
          <a:p/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1778000"/>
            <a:ext cx="6809740" cy="3122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6.PICC</a:t>
            </a:r>
            <a:r>
              <a:rPr lang="zh-CN" altLang="en-US">
                <a:sym typeface="+mn-ea"/>
              </a:rPr>
              <a:t>实习生意外伤害保险</a:t>
            </a:r>
            <a:endParaRPr lang="zh-CN" altLang="en-US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360" y="554990"/>
            <a:ext cx="8205470" cy="10121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PICC实习生意外伤害保险”由中国人民保险公司（PICC)承保。主要优势：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indent="-2286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线上投保操作便捷，数据收集、汇总全面准确；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28600" indent="-2286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保险套餐灵活多样，适用于1-2周的认知实习、1-2个月的专业实习、3个月或以上的毕业实习和风险系数高的高危行业套餐等；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28600" indent="-2286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保障全面，投保、出险适用于全国范围，包括意外伤害保险、附加急性病身故保险、交通工具乘客意外伤害保险等；</a:t>
            </a:r>
            <a:endParaRPr lang="zh-CN" altLang="en-US" sz="120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939290"/>
            <a:ext cx="6946265" cy="3103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7" name="标题 1"/>
          <p:cNvSpPr>
            <a:spLocks noGrp="1"/>
          </p:cNvSpPr>
          <p:nvPr>
            <p:ph type="ctrTitle"/>
          </p:nvPr>
        </p:nvSpPr>
        <p:spPr>
          <a:xfrm>
            <a:off x="539750" y="522605"/>
            <a:ext cx="5461000" cy="791210"/>
          </a:xfrm>
        </p:spPr>
        <p:txBody>
          <a:bodyPr anchor="b" anchorCtr="0"/>
          <a:p>
            <a:pPr marL="0" indent="0" defTabSz="685800">
              <a:buClrTx/>
              <a:buSzTx/>
              <a:buFont typeface="+mj-ea"/>
            </a:pPr>
            <a:r>
              <a:rPr lang="zh-CN" altLang="en-US" sz="1200" b="0" kern="1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①</a:t>
            </a:r>
            <a:r>
              <a:rPr lang="en-US" altLang="zh-CN" sz="1200" b="0" kern="1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 </a:t>
            </a:r>
            <a:r>
              <a:rPr lang="en-US" altLang="zh-CN" sz="1000" b="0" kern="1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 </a:t>
            </a:r>
            <a:r>
              <a:rPr lang="zh-CN" altLang="en-US" sz="1200" b="0" kern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从右侧铃铛图标点击；</a:t>
            </a:r>
            <a:br>
              <a:rPr lang="zh-CN" altLang="en-US" sz="1200" b="0" kern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</a:br>
            <a:r>
              <a:rPr lang="zh-CN" altLang="en-US" sz="1200" b="0" kern="1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②</a:t>
            </a:r>
            <a:r>
              <a:rPr lang="en-US" altLang="zh-CN" sz="1200" b="0" kern="1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  </a:t>
            </a:r>
            <a:r>
              <a:rPr lang="zh-CN" altLang="en-US" sz="1200" b="0" kern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点击学校公告；</a:t>
            </a:r>
            <a:br>
              <a:rPr lang="zh-CN" altLang="en-US" sz="1200" b="0" kern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</a:br>
            <a:r>
              <a:rPr lang="zh-CN" altLang="en-US" sz="1200" b="0" kern="1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③</a:t>
            </a:r>
            <a:r>
              <a:rPr lang="en-US" altLang="zh-CN" sz="1200" b="0" kern="1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  </a:t>
            </a:r>
            <a:r>
              <a:rPr lang="zh-CN" altLang="en-US" sz="1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填写公告内容，选择发送对象</a:t>
            </a:r>
            <a:r>
              <a:rPr lang="zh-CN" altLang="en-US" sz="1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，发布公告</a:t>
            </a:r>
            <a:br>
              <a:rPr lang="zh-CN" altLang="en-US" sz="1200" b="0" kern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</a:br>
            <a:endParaRPr lang="zh-CN" altLang="en-US" sz="1200" b="0" kern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323215" y="128270"/>
            <a:ext cx="5461159" cy="393859"/>
          </a:xfrm>
        </p:spPr>
        <p:txBody>
          <a:bodyPr anchor="b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500" b="1" kern="1200">
                <a:solidFill>
                  <a:schemeClr val="tx1"/>
                </a:solidFill>
                <a:latin typeface="Microsoft YaHei Bold" panose="020B0502040204020203" charset="-122"/>
                <a:ea typeface="Microsoft YaHei Bold" panose="020B0502040204020203" charset="-122"/>
                <a:cs typeface="+mj-cs"/>
              </a:defRPr>
            </a:lvl1pPr>
          </a:lstStyle>
          <a:p>
            <a:r>
              <a:rPr lang="en-US">
                <a:sym typeface="+mn-ea"/>
              </a:rPr>
              <a:t>7.</a:t>
            </a:r>
            <a:r>
              <a:rPr lang="zh-CN">
                <a:sym typeface="+mn-ea"/>
              </a:rPr>
              <a:t>学校公告</a:t>
            </a:r>
            <a:endParaRPr lang="zh-CN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3959860" y="-38100"/>
            <a:ext cx="3195955" cy="320675"/>
          </a:xfrm>
          <a:prstGeom prst="rect">
            <a:avLst/>
          </a:prstGeom>
        </p:spPr>
        <p:txBody>
          <a:bodyPr/>
          <a:p/>
        </p:txBody>
      </p:sp>
      <p:sp>
        <p:nvSpPr>
          <p:cNvPr id="5" name="文本框 4"/>
          <p:cNvSpPr txBox="1"/>
          <p:nvPr/>
        </p:nvSpPr>
        <p:spPr>
          <a:xfrm>
            <a:off x="-3959860" y="7616825"/>
            <a:ext cx="3195955" cy="320675"/>
          </a:xfrm>
          <a:prstGeom prst="rect">
            <a:avLst/>
          </a:prstGeom>
        </p:spPr>
        <p:txBody>
          <a:bodyPr/>
          <a:p/>
        </p:txBody>
      </p:sp>
      <p:sp>
        <p:nvSpPr>
          <p:cNvPr id="6" name="文本框 5"/>
          <p:cNvSpPr txBox="1"/>
          <p:nvPr/>
        </p:nvSpPr>
        <p:spPr>
          <a:xfrm>
            <a:off x="755650" y="496570"/>
            <a:ext cx="5080000" cy="635000"/>
          </a:xfrm>
          <a:prstGeom prst="rect">
            <a:avLst/>
          </a:prstGeom>
        </p:spPr>
        <p:txBody>
          <a:bodyPr/>
          <a:p/>
        </p:txBody>
      </p:sp>
      <p:pic>
        <p:nvPicPr>
          <p:cNvPr id="7" name="图片 6"/>
          <p:cNvPicPr/>
          <p:nvPr/>
        </p:nvPicPr>
        <p:blipFill>
          <a:blip r:embed="rId1"/>
        </p:blipFill>
        <p:spPr>
          <a:xfrm>
            <a:off x="755650" y="1131570"/>
            <a:ext cx="7810499" cy="36004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55650" y="4732020"/>
            <a:ext cx="5080000" cy="635000"/>
          </a:xfrm>
          <a:prstGeom prst="rect">
            <a:avLst/>
          </a:prstGeom>
        </p:spPr>
        <p:txBody>
          <a:bodyPr/>
          <a:p/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Shape 22"/>
          <p:cNvSpPr>
            <a:spLocks noChangeArrowheads="1"/>
          </p:cNvSpPr>
          <p:nvPr/>
        </p:nvSpPr>
        <p:spPr bwMode="auto">
          <a:xfrm>
            <a:off x="1772285" y="1131570"/>
            <a:ext cx="6356350" cy="3068320"/>
          </a:xfrm>
          <a:prstGeom prst="rect">
            <a:avLst/>
          </a:prstGeom>
          <a:solidFill>
            <a:srgbClr val="EFEFEF"/>
          </a:solidFill>
          <a:ln w="12700">
            <a:noFill/>
            <a:miter lim="400000"/>
          </a:ln>
          <a:effectLst>
            <a:outerShdw dir="13500000" sy="23000" kx="1200000" algn="br" rotWithShape="0">
              <a:prstClr val="black">
                <a:alpha val="9000"/>
              </a:prstClr>
            </a:outerShdw>
            <a:reflection stA="45000" endPos="0" dist="50800" dir="5400000" sy="-100000" algn="bl" rotWithShape="0"/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476" y="923925"/>
            <a:ext cx="1772603" cy="939165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-1745153" y="-922362"/>
            <a:ext cx="1279706" cy="504321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ea typeface="字魂105号-简雅黑" panose="00000500000000000000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96240" y="1001078"/>
            <a:ext cx="967740" cy="50673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lstStyle/>
          <a:p>
            <a:pPr lvl="0" algn="dist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2700" kern="0" dirty="0">
                <a:sym typeface="+mn-ea"/>
              </a:rPr>
              <a:t>目录</a:t>
            </a:r>
            <a:endParaRPr lang="zh-CN" sz="2700" kern="0" dirty="0">
              <a:sym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48603" y="1484948"/>
            <a:ext cx="1286351" cy="299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350" kern="0" dirty="0">
                <a:sym typeface="+mn-ea"/>
              </a:rPr>
              <a:t>CONTENTS</a:t>
            </a:r>
            <a:endParaRPr lang="zh-CN" sz="1350" kern="0" dirty="0"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3636010" y="1692910"/>
            <a:ext cx="2065020" cy="37592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2000" b="1" kern="0" dirty="0">
                <a:solidFill>
                  <a:schemeClr val="tx1"/>
                </a:solidFill>
                <a:sym typeface="+mn-ea"/>
              </a:rPr>
              <a:t>平台角色介绍</a:t>
            </a:r>
            <a:endParaRPr lang="zh-CN" sz="2000" b="1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941955" y="1619885"/>
            <a:ext cx="69405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zh-CN" sz="2000" kern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</a:t>
            </a:r>
            <a:endParaRPr lang="zh-CN" altLang="zh-CN" sz="2000" dirty="0" smtClean="0">
              <a:solidFill>
                <a:schemeClr val="tx1"/>
              </a:solidFill>
              <a:latin typeface="DIN Alternate" panose="020B0500000000000000" charset="0"/>
              <a:ea typeface="Microsoft YaHei Regular" panose="020B0502040204020203" charset="-122"/>
              <a:cs typeface="DIN Alternate" panose="020B0500000000000000" charset="0"/>
            </a:endParaRPr>
          </a:p>
        </p:txBody>
      </p:sp>
      <p:sp>
        <p:nvSpPr>
          <p:cNvPr id="78" name="矩形 77"/>
          <p:cNvSpPr/>
          <p:nvPr>
            <p:custDataLst>
              <p:tags r:id="rId3"/>
            </p:custDataLst>
          </p:nvPr>
        </p:nvSpPr>
        <p:spPr>
          <a:xfrm>
            <a:off x="3635851" y="2296795"/>
            <a:ext cx="1627823" cy="37592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2000" b="1" kern="0" dirty="0">
                <a:solidFill>
                  <a:schemeClr val="tx1"/>
                </a:solidFill>
                <a:sym typeface="+mn-ea"/>
              </a:rPr>
              <a:t>整体流程概述</a:t>
            </a:r>
            <a:endParaRPr lang="zh-CN" sz="1500" b="1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76" name="矩形 75"/>
          <p:cNvSpPr/>
          <p:nvPr>
            <p:custDataLst>
              <p:tags r:id="rId4"/>
            </p:custDataLst>
          </p:nvPr>
        </p:nvSpPr>
        <p:spPr>
          <a:xfrm>
            <a:off x="2889409" y="2283460"/>
            <a:ext cx="74676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zh-CN" sz="2000" kern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</a:t>
            </a:r>
            <a:endParaRPr lang="zh-CN" altLang="en-US" sz="3600" dirty="0" smtClean="0">
              <a:solidFill>
                <a:srgbClr val="C00000"/>
              </a:solidFill>
              <a:latin typeface="DIN Alternate" panose="020B0500000000000000" charset="0"/>
              <a:ea typeface="Microsoft YaHei Regular" panose="020B0502040204020203" charset="-122"/>
              <a:cs typeface="DIN Alternate" panose="020B0500000000000000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0" name="组合 9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4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" name="图片 1" descr="红色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3636010" y="2900680"/>
            <a:ext cx="1659255" cy="31115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no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2000" b="1" kern="0" dirty="0">
                <a:solidFill>
                  <a:schemeClr val="tx1"/>
                </a:solidFill>
                <a:sym typeface="+mn-ea"/>
              </a:rPr>
              <a:t>平台操作指南</a:t>
            </a:r>
            <a:endParaRPr lang="zh-CN" sz="1500" b="1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2916079" y="2849880"/>
            <a:ext cx="74676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ctr" defTabSz="914400"/>
            <a:r>
              <a:rPr lang="zh-CN" sz="2000" kern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</a:t>
            </a:r>
            <a:endParaRPr lang="zh-CN" altLang="en-US" sz="3600" dirty="0" smtClean="0">
              <a:solidFill>
                <a:srgbClr val="C00000"/>
              </a:solidFill>
              <a:latin typeface="DIN Alternate" panose="020B0500000000000000" charset="0"/>
              <a:ea typeface="Microsoft YaHei Regular" panose="020B0502040204020203" charset="-122"/>
              <a:cs typeface="DIN Alternate" panose="020B050000000000000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8.</a:t>
            </a:r>
            <a:r>
              <a:rPr lang="zh-CN" altLang="en-US">
                <a:sym typeface="+mn-ea"/>
              </a:rPr>
              <a:t>问卷调查</a:t>
            </a:r>
            <a:endParaRPr lang="zh-CN" altLang="en-US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360" y="412115"/>
            <a:ext cx="6816725" cy="95821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截图</a:t>
            </a:r>
            <a:endParaRPr kumimoji="0" lang="zh-CN" altLang="en-US" sz="2400" kern="1200" cap="none" spc="0" normalizeH="0" baseline="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点击实践教学，问卷调查；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根据需要创建问卷内容，提交；提交后不得修改；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kumimoji="0" lang="en-US" altLang="zh-CN" sz="10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kumimoji="0" lang="zh-CN" altLang="en-US" sz="10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+mj-ea"/>
              <a:defRPr/>
            </a:pPr>
            <a:endParaRPr kumimoji="0" lang="zh-CN" altLang="en-US" sz="10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650" y="639763"/>
            <a:ext cx="5080000" cy="635000"/>
          </a:xfrm>
          <a:prstGeom prst="rect">
            <a:avLst/>
          </a:prstGeom>
        </p:spPr>
        <p:txBody>
          <a:bodyPr/>
          <a:p/>
        </p:txBody>
      </p:sp>
      <p:pic>
        <p:nvPicPr>
          <p:cNvPr id="5" name="图片 4"/>
          <p:cNvPicPr/>
          <p:nvPr/>
        </p:nvPicPr>
        <p:blipFill>
          <a:blip r:embed="rId1"/>
        </p:blipFill>
        <p:spPr>
          <a:xfrm>
            <a:off x="755650" y="1275080"/>
            <a:ext cx="6810375" cy="36817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55650" y="5170488"/>
            <a:ext cx="5080000" cy="635000"/>
          </a:xfrm>
          <a:prstGeom prst="rect">
            <a:avLst/>
          </a:prstGeom>
        </p:spPr>
        <p:txBody>
          <a:bodyPr/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9.1</a:t>
            </a:r>
            <a:r>
              <a:rPr lang="zh-CN" altLang="en-US"/>
              <a:t>微信小程</a:t>
            </a:r>
            <a:r>
              <a:rPr lang="en-US" altLang="zh-CN"/>
              <a:t>-</a:t>
            </a:r>
            <a:r>
              <a:rPr lang="zh-CN" altLang="en-US"/>
              <a:t>登录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39115" y="554990"/>
            <a:ext cx="6664325" cy="8102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>
              <a:lnSpc>
                <a:spcPct val="130000"/>
              </a:lnSpc>
              <a:buClrTx/>
              <a:buSzTx/>
              <a:buFont typeface="+mj-ea"/>
              <a:defRPr/>
            </a:pPr>
            <a:r>
              <a:rPr kumimoji="0" lang="zh-CN" altLang="en-US" sz="1200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微信扫描下方二维码关注校友邦教师端公众号，点击实践管理，工作台，进入登录界面</a:t>
            </a:r>
            <a:endParaRPr kumimoji="0" lang="zh-CN" altLang="en-US" sz="12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输入学校、账号、密码进行登录或使用验证码登录；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从在下方我的，设置里可以退出登录，切换账号或修改密码等；</a:t>
            </a:r>
            <a:endParaRPr kumimoji="0" lang="zh-CN" altLang="en-US" sz="12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55650" y="2178685"/>
            <a:ext cx="2211705" cy="2211705"/>
          </a:xfrm>
          <a:prstGeom prst="rect">
            <a:avLst/>
          </a:prstGeom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372225" y="339725"/>
            <a:ext cx="3363595" cy="400050"/>
          </a:xfrm>
          <a:prstGeom prst="rect">
            <a:avLst/>
          </a:prstGeom>
        </p:spPr>
        <p:txBody>
          <a:bodyPr/>
          <a:p/>
        </p:txBody>
      </p:sp>
      <p:sp>
        <p:nvSpPr>
          <p:cNvPr id="15" name="文本框 14"/>
          <p:cNvSpPr txBox="1"/>
          <p:nvPr/>
        </p:nvSpPr>
        <p:spPr>
          <a:xfrm>
            <a:off x="4336415" y="4705985"/>
            <a:ext cx="3363595" cy="400050"/>
          </a:xfrm>
          <a:prstGeom prst="rect">
            <a:avLst/>
          </a:prstGeom>
        </p:spPr>
        <p:txBody>
          <a:bodyPr/>
          <a:p>
            <a:r>
              <a:rPr lang="en-US"/>
              <a:t>=</a:t>
            </a:r>
            <a:endParaRPr lang="en-US"/>
          </a:p>
        </p:txBody>
      </p:sp>
      <p:sp>
        <p:nvSpPr>
          <p:cNvPr id="7" name="文本框 6"/>
          <p:cNvSpPr txBox="1"/>
          <p:nvPr/>
        </p:nvSpPr>
        <p:spPr>
          <a:xfrm>
            <a:off x="5518150" y="1524635"/>
            <a:ext cx="4857115" cy="518160"/>
          </a:xfrm>
          <a:prstGeom prst="rect">
            <a:avLst/>
          </a:prstGeom>
        </p:spPr>
        <p:txBody>
          <a:bodyPr/>
          <a:p/>
        </p:txBody>
      </p:sp>
      <p:pic>
        <p:nvPicPr>
          <p:cNvPr id="9" name="图片 8"/>
          <p:cNvPicPr/>
          <p:nvPr/>
        </p:nvPicPr>
        <p:blipFill>
          <a:blip r:embed="rId3"/>
        </p:blipFill>
        <p:spPr>
          <a:xfrm>
            <a:off x="5292090" y="2159635"/>
            <a:ext cx="3077845" cy="234188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518150" y="4950460"/>
            <a:ext cx="4857115" cy="518160"/>
          </a:xfrm>
          <a:prstGeom prst="rect">
            <a:avLst/>
          </a:prstGeom>
        </p:spPr>
        <p:txBody>
          <a:bodyPr/>
          <a:p/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5920" y="2211705"/>
            <a:ext cx="2216785" cy="21386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9.2 </a:t>
            </a:r>
            <a:r>
              <a:rPr lang="zh-CN">
                <a:sym typeface="+mn-ea"/>
              </a:rPr>
              <a:t>小程序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工作台</a:t>
            </a:r>
            <a:endParaRPr lang="zh-CN" altLang="en-US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05" y="1137285"/>
            <a:ext cx="2113280" cy="33864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30" y="1156335"/>
            <a:ext cx="2103755" cy="34366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145" y="1176020"/>
            <a:ext cx="2134870" cy="33477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6895" y="1175385"/>
            <a:ext cx="2091690" cy="336042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179705" y="1851660"/>
            <a:ext cx="695960" cy="28829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noAutofit/>
          </a:bodyPr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895" y="555625"/>
            <a:ext cx="5467985" cy="33083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>
              <a:lnSpc>
                <a:spcPct val="130000"/>
              </a:lnSpc>
              <a:buClrTx/>
              <a:buSzTx/>
              <a:buFont typeface="+mj-ea"/>
              <a:defRPr/>
            </a:pPr>
            <a:r>
              <a:rPr kumimoji="0" lang="zh-CN" altLang="en-US" sz="1200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可切换为管理员，查看学院计划概况</a:t>
            </a:r>
            <a:endParaRPr kumimoji="0" lang="en-US" altLang="zh-CN" sz="12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9.3 </a:t>
            </a:r>
            <a:r>
              <a:rPr lang="zh-CN">
                <a:sym typeface="+mn-ea"/>
              </a:rPr>
              <a:t>小程序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大数据</a:t>
            </a:r>
            <a:endParaRPr lang="zh-CN" altLang="en-US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7585" y="1275080"/>
            <a:ext cx="2284730" cy="33667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90" y="1224915"/>
            <a:ext cx="2270760" cy="33769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2771775" y="4299585"/>
            <a:ext cx="384175" cy="431800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5795645" y="4299585"/>
            <a:ext cx="415290" cy="4318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83260" y="554990"/>
            <a:ext cx="6482715" cy="58102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>
              <a:lnSpc>
                <a:spcPct val="120000"/>
              </a:lnSpc>
            </a:pPr>
            <a:r>
              <a:rPr lang="zh-CN" altLang="en-US" sz="1200" b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①</a:t>
            </a:r>
            <a:r>
              <a:rPr lang="en-US" altLang="zh-CN" sz="1200" b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1200" b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增值业务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实时监控数据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在小程序端的显示（网页端为数据监控大屏）；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b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②</a:t>
            </a:r>
            <a:r>
              <a:rPr lang="en-US" altLang="zh-CN" sz="1200" b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可在移动端随时查看实时数据和相关统计数据；</a:t>
            </a:r>
            <a:endParaRPr kumimoji="0" lang="en-US" altLang="zh-CN" sz="12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9.4 </a:t>
            </a:r>
            <a:r>
              <a:rPr lang="zh-CN">
                <a:sym typeface="+mn-ea"/>
              </a:rPr>
              <a:t>小程序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消息</a:t>
            </a:r>
            <a:endParaRPr lang="zh-CN" altLang="en-US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7995" y="4629150"/>
            <a:ext cx="5080000" cy="1038225"/>
          </a:xfrm>
          <a:prstGeom prst="rect">
            <a:avLst/>
          </a:prstGeom>
        </p:spPr>
        <p:txBody>
          <a:bodyPr/>
          <a:p/>
        </p:txBody>
      </p:sp>
      <p:sp>
        <p:nvSpPr>
          <p:cNvPr id="5" name="文本框 4"/>
          <p:cNvSpPr txBox="1"/>
          <p:nvPr/>
        </p:nvSpPr>
        <p:spPr>
          <a:xfrm>
            <a:off x="683260" y="51435"/>
            <a:ext cx="6816725" cy="136906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kern="1200" cap="none" spc="0" normalizeH="0" baseline="0" noProof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从小程序，右下角，点击消息；</a:t>
            </a:r>
            <a:endParaRPr kumimoji="0" lang="zh-CN" altLang="en-US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可选择查看实习消息、系统消息、学校公告、互动消息等</a:t>
            </a: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；</a:t>
            </a:r>
            <a:endParaRPr kumimoji="0" lang="en-US" altLang="zh-CN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点击</a:t>
            </a:r>
            <a:r>
              <a:rPr kumimoji="0" lang="en-US" altLang="zh-CN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“</a:t>
            </a: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我的学生</a:t>
            </a:r>
            <a:r>
              <a:rPr kumimoji="0" lang="en-US" altLang="zh-CN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”</a:t>
            </a: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，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可与学生发送信息；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点击</a:t>
            </a:r>
            <a:r>
              <a:rPr lang="en-US" alt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学校公告</a:t>
            </a:r>
            <a:r>
              <a:rPr lang="en-US" alt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，可发布公告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kumimoji="0" lang="zh-CN" altLang="en-US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650" y="-2310765"/>
            <a:ext cx="4939665" cy="533400"/>
          </a:xfrm>
          <a:prstGeom prst="rect">
            <a:avLst/>
          </a:prstGeom>
        </p:spPr>
        <p:txBody>
          <a:bodyPr/>
          <a:p/>
        </p:txBody>
      </p:sp>
      <p:pic>
        <p:nvPicPr>
          <p:cNvPr id="4" name="图片 3"/>
          <p:cNvPicPr/>
          <p:nvPr/>
        </p:nvPicPr>
        <p:blipFill>
          <a:blip r:embed="rId1"/>
        </p:blipFill>
        <p:spPr>
          <a:xfrm>
            <a:off x="971550" y="1454785"/>
            <a:ext cx="4982210" cy="36683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835150" y="2427605"/>
            <a:ext cx="4939665" cy="533400"/>
          </a:xfrm>
          <a:prstGeom prst="rect">
            <a:avLst/>
          </a:prstGeom>
        </p:spPr>
        <p:txBody>
          <a:bodyPr/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9.5 </a:t>
            </a:r>
            <a:r>
              <a:rPr lang="zh-CN">
                <a:sym typeface="+mn-ea"/>
              </a:rPr>
              <a:t>小程序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我的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客服与反馈</a:t>
            </a:r>
            <a:endParaRPr lang="zh-CN" altLang="en-US"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3850" y="5506085"/>
            <a:ext cx="5080000" cy="530225"/>
          </a:xfrm>
          <a:prstGeom prst="rect">
            <a:avLst/>
          </a:prstGeom>
        </p:spPr>
        <p:txBody>
          <a:bodyPr/>
          <a:p/>
        </p:txBody>
      </p:sp>
      <p:sp>
        <p:nvSpPr>
          <p:cNvPr id="5" name="文本框 4"/>
          <p:cNvSpPr txBox="1"/>
          <p:nvPr/>
        </p:nvSpPr>
        <p:spPr>
          <a:xfrm>
            <a:off x="683260" y="51435"/>
            <a:ext cx="6816725" cy="136906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kern="1200" cap="none" spc="0" normalizeH="0" baseline="0" noProof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从小程序，右下角，点击我的；</a:t>
            </a:r>
            <a:endParaRPr kumimoji="0" lang="zh-CN" altLang="en-US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选择客服与反馈</a:t>
            </a: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；</a:t>
            </a:r>
            <a:endParaRPr kumimoji="0" lang="en-US" altLang="zh-CN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可查看常见问题；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也可按问题分类查找自助解决；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kumimoji="0" lang="zh-CN" altLang="en-US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750" y="-843280"/>
            <a:ext cx="5382260" cy="458470"/>
          </a:xfrm>
          <a:prstGeom prst="rect">
            <a:avLst/>
          </a:prstGeom>
        </p:spPr>
        <p:txBody>
          <a:bodyPr/>
          <a:p/>
        </p:txBody>
      </p:sp>
      <p:sp>
        <p:nvSpPr>
          <p:cNvPr id="6" name="文本框 5"/>
          <p:cNvSpPr txBox="1"/>
          <p:nvPr/>
        </p:nvSpPr>
        <p:spPr>
          <a:xfrm>
            <a:off x="539750" y="4592320"/>
            <a:ext cx="5382260" cy="458470"/>
          </a:xfrm>
          <a:prstGeom prst="rect">
            <a:avLst/>
          </a:prstGeom>
        </p:spPr>
        <p:txBody>
          <a:bodyPr/>
          <a:p/>
        </p:txBody>
      </p:sp>
      <p:sp>
        <p:nvSpPr>
          <p:cNvPr id="7" name="文本框 6"/>
          <p:cNvSpPr txBox="1"/>
          <p:nvPr/>
        </p:nvSpPr>
        <p:spPr>
          <a:xfrm>
            <a:off x="1043940" y="-973455"/>
            <a:ext cx="5071745" cy="419100"/>
          </a:xfrm>
          <a:prstGeom prst="rect">
            <a:avLst/>
          </a:prstGeom>
        </p:spPr>
        <p:txBody>
          <a:bodyPr/>
          <a:p/>
        </p:txBody>
      </p:sp>
      <p:pic>
        <p:nvPicPr>
          <p:cNvPr id="9" name="图片 8"/>
          <p:cNvPicPr/>
          <p:nvPr/>
        </p:nvPicPr>
        <p:blipFill>
          <a:blip r:embed="rId1"/>
        </p:blipFill>
        <p:spPr>
          <a:xfrm>
            <a:off x="1043940" y="1420495"/>
            <a:ext cx="5088255" cy="34372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43940" y="4509770"/>
            <a:ext cx="5071745" cy="419100"/>
          </a:xfrm>
          <a:prstGeom prst="rect">
            <a:avLst/>
          </a:prstGeom>
        </p:spPr>
        <p:txBody>
          <a:bodyPr/>
          <a:p/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22"/>
          <p:cNvSpPr>
            <a:spLocks noChangeArrowheads="1"/>
          </p:cNvSpPr>
          <p:nvPr/>
        </p:nvSpPr>
        <p:spPr bwMode="auto">
          <a:xfrm>
            <a:off x="-10954" y="1255395"/>
            <a:ext cx="9154478" cy="2175034"/>
          </a:xfrm>
          <a:prstGeom prst="rect">
            <a:avLst/>
          </a:prstGeom>
          <a:solidFill>
            <a:schemeClr val="bg2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148" name="Shape 22"/>
          <p:cNvSpPr>
            <a:spLocks noChangeArrowheads="1"/>
          </p:cNvSpPr>
          <p:nvPr/>
        </p:nvSpPr>
        <p:spPr bwMode="auto">
          <a:xfrm>
            <a:off x="728186" y="952976"/>
            <a:ext cx="7687628" cy="267938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lstStyle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6151" name="未标题-2-01.png" descr="未标题-2-01.png"/>
          <p:cNvPicPr>
            <a:picLocks noChangeAspect="1"/>
          </p:cNvPicPr>
          <p:nvPr/>
        </p:nvPicPr>
        <p:blipFill>
          <a:blip r:embed="rId1"/>
          <a:srcRect l="11929" t="5841" r="17577" b="54250"/>
          <a:stretch>
            <a:fillRect/>
          </a:stretch>
        </p:blipFill>
        <p:spPr bwMode="auto">
          <a:xfrm>
            <a:off x="-14764" y="0"/>
            <a:ext cx="9158764" cy="5152073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sp>
        <p:nvSpPr>
          <p:cNvPr id="2" name="Shape 26"/>
          <p:cNvSpPr/>
          <p:nvPr/>
        </p:nvSpPr>
        <p:spPr>
          <a:xfrm>
            <a:off x="3091339" y="1433036"/>
            <a:ext cx="2961323" cy="64516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p>
            <a:pPr lvl="0" algn="dist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600" b="1" kern="0" dirty="0">
                <a:sym typeface="微软雅黑" panose="020B0503020204020204" pitchFamily="34" charset="-122"/>
              </a:rPr>
              <a:t>谢谢观看</a:t>
            </a:r>
            <a:endParaRPr lang="zh-CN" sz="3600" b="1" kern="0" dirty="0">
              <a:sym typeface="微软雅黑" panose="020B0503020204020204" pitchFamily="34" charset="-122"/>
            </a:endParaRPr>
          </a:p>
        </p:txBody>
      </p:sp>
      <p:sp>
        <p:nvSpPr>
          <p:cNvPr id="3" name="Shape 26"/>
          <p:cNvSpPr/>
          <p:nvPr/>
        </p:nvSpPr>
        <p:spPr>
          <a:xfrm>
            <a:off x="4078923" y="2421255"/>
            <a:ext cx="3814763" cy="50673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p>
            <a:pPr algn="l" fontAlgn="auto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 sz="1350">
                <a:sym typeface="+mn-ea"/>
              </a:rPr>
              <a:t>客服电话：</a:t>
            </a:r>
            <a:r>
              <a:rPr lang="en-US" altLang="zh-CN" sz="1350">
                <a:sym typeface="+mn-ea"/>
              </a:rPr>
              <a:t>0579-82722068</a:t>
            </a:r>
            <a:endParaRPr lang="zh-CN" altLang="en-US" sz="1350"/>
          </a:p>
          <a:p>
            <a:pPr algn="l" fontAlgn="auto" hangingPunct="0">
              <a:spcBef>
                <a:spcPts val="0"/>
              </a:spcBef>
              <a:spcAft>
                <a:spcPts val="0"/>
              </a:spcAft>
              <a:buClrTx/>
              <a:buSzTx/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 altLang="en-US" sz="1350" baseline="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72778" y="2167890"/>
            <a:ext cx="28670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4010978" y="3966210"/>
            <a:ext cx="1122521" cy="359569"/>
            <a:chOff x="8365" y="9148"/>
            <a:chExt cx="2357" cy="755"/>
          </a:xfrm>
        </p:grpSpPr>
        <p:sp>
          <p:nvSpPr>
            <p:cNvPr id="6" name="Shape 22"/>
            <p:cNvSpPr>
              <a:spLocks noChangeArrowheads="1"/>
            </p:cNvSpPr>
            <p:nvPr/>
          </p:nvSpPr>
          <p:spPr bwMode="auto">
            <a:xfrm>
              <a:off x="8365" y="9454"/>
              <a:ext cx="2357" cy="4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  <a:miter lim="400000"/>
            </a:ln>
          </p:spPr>
          <p:txBody>
            <a:bodyPr lIns="45718" rIns="45718" anchor="ctr"/>
            <a:p>
              <a:pPr hangingPunct="0"/>
              <a:endParaRPr lang="en-US" altLang="zh-CN" sz="1800" b="0" baseline="0">
                <a:solidFill>
                  <a:srgbClr val="DF2024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" name="Shape 26"/>
            <p:cNvSpPr/>
            <p:nvPr/>
          </p:nvSpPr>
          <p:spPr>
            <a:xfrm>
              <a:off x="8647" y="9518"/>
              <a:ext cx="1793" cy="385"/>
            </a:xfrm>
            <a:prstGeom prst="rect">
              <a:avLst/>
            </a:prstGeom>
            <a:ln w="12700">
              <a:miter lim="400000"/>
            </a:ln>
            <a:effectLst/>
          </p:spPr>
          <p:txBody>
            <a:bodyPr wrap="square" lIns="45718" rIns="45718">
              <a:spAutoFit/>
            </a:bodyPr>
            <a:p>
              <a:pPr algn="ctr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 sz="4200" b="0" baseline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pPr>
              <a:r>
                <a:rPr lang="en-US" altLang="zh-CN" sz="600" kern="0" baseline="0" dirty="0">
                  <a:solidFill>
                    <a:srgbClr val="C00000"/>
                  </a:solidFill>
                  <a:effectLst/>
                  <a:sym typeface="微软雅黑" panose="020B0503020204020204" pitchFamily="34" charset="-122"/>
                </a:rPr>
                <a:t>www.xybsyw.com</a:t>
              </a:r>
              <a:endParaRPr lang="en-US" altLang="zh-CN" sz="600" kern="0" baseline="0" dirty="0">
                <a:solidFill>
                  <a:srgbClr val="C00000"/>
                </a:solidFill>
                <a:effectLst/>
                <a:sym typeface="微软雅黑" panose="020B0503020204020204" pitchFamily="34" charset="-122"/>
              </a:endParaRPr>
            </a:p>
          </p:txBody>
        </p:sp>
        <p:pic>
          <p:nvPicPr>
            <p:cNvPr id="32" name="图片 31" descr="红色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76" y="9148"/>
              <a:ext cx="1335" cy="43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一、平台角色介绍</a:t>
            </a:r>
            <a:endParaRPr lang="en-US" altLang="zh-CN" kern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87450" y="2139315"/>
            <a:ext cx="1276350" cy="4953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指导老师</a:t>
            </a: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158240" y="3236595"/>
            <a:ext cx="1873250" cy="69596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rgbClr val="C00000"/>
            </a:solidFill>
          </a:ln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实习负责人</a:t>
            </a:r>
            <a:endParaRPr kumimoji="0" lang="zh-CN" altLang="en-US" sz="160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（实习计划、实习课程负责老师）</a:t>
            </a:r>
            <a:endParaRPr kumimoji="0" lang="zh-CN" altLang="en-US" sz="160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87450" y="4451985"/>
            <a:ext cx="1371600" cy="43751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教务管理员</a:t>
            </a: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572000" y="1564005"/>
            <a:ext cx="3472180" cy="146621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、审核报名；</a:t>
            </a:r>
            <a:endParaRPr kumimoji="0" lang="zh-CN" altLang="en-US" b="0" i="0" u="none" strike="noStrike" kern="1200" cap="none" spc="0" normalizeH="0" baseline="0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、查看签到；</a:t>
            </a:r>
            <a:endParaRPr kumimoji="0" lang="zh-CN" altLang="en-US" b="0" i="0" u="none" strike="noStrike" kern="1200" cap="none" spc="0" normalizeH="0" baseline="0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、批阅过程材料；</a:t>
            </a:r>
            <a:endParaRPr kumimoji="0" lang="zh-CN" altLang="en-US" b="0" i="0" u="none" strike="noStrike" kern="1200" cap="none" spc="0" normalizeH="0" baseline="0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、批阅实习报告、实习成绩鉴定；</a:t>
            </a:r>
            <a:endParaRPr kumimoji="0" lang="zh-CN" altLang="en-US" b="0" i="0" u="none" strike="noStrike" kern="1200" cap="none" spc="0" normalizeH="0" baseline="0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b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5</a:t>
            </a:r>
            <a:r>
              <a:rPr lang="zh-CN" altLang="en-US" b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、查看统计报表等</a:t>
            </a: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4572635" y="3119755"/>
            <a:ext cx="3491230" cy="88392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rgbClr val="C51A24"/>
            </a:solidFill>
          </a:ln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i="0" u="none" strike="noStrike" kern="1200" cap="none" spc="0" normalizeH="0" baseline="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</a:t>
            </a:r>
            <a:r>
              <a:rPr kumimoji="0" lang="zh-CN" altLang="en-US" i="0" u="none" strike="noStrike" kern="1200" cap="none" spc="0" normalizeH="0" baseline="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、发布实习计划；</a:t>
            </a:r>
            <a:endParaRPr kumimoji="0" lang="zh-CN" altLang="en-US" i="0" u="none" strike="noStrike" kern="1200" cap="none" spc="0" normalizeH="0" baseline="0" noProof="1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2</a:t>
            </a:r>
            <a:r>
              <a:rPr kumimoji="0" lang="zh-CN" altLang="en-US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、查看统计报表；</a:t>
            </a:r>
            <a:endParaRPr kumimoji="0" lang="zh-CN" altLang="en-US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3</a:t>
            </a:r>
            <a:r>
              <a:rPr kumimoji="0" lang="zh-CN" altLang="en-US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、导出实习资料等</a:t>
            </a:r>
            <a:endParaRPr kumimoji="0" lang="zh-CN" altLang="en-US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4566920" y="4093210"/>
            <a:ext cx="3477260" cy="99187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600" b="1" i="0" u="none" strike="noStrike" kern="1200" cap="none" spc="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、导入基础信息；</a:t>
            </a:r>
            <a:endParaRPr kumimoji="0" lang="zh-CN" altLang="en-US" b="0" i="0" u="none" strike="noStrike" kern="1200" cap="none" spc="0" normalizeH="0" baseline="0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2</a:t>
            </a:r>
            <a:r>
              <a:rPr lang="zh-CN" altLang="en-US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、</a:t>
            </a:r>
            <a:r>
              <a:rPr lang="zh-CN" altLang="en-US" b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导入实践课程、基地</a:t>
            </a:r>
            <a:r>
              <a:rPr lang="en-US" altLang="zh-CN" b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b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实习点</a:t>
            </a:r>
            <a:r>
              <a:rPr lang="zh-CN" altLang="en-US" b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；</a:t>
            </a:r>
            <a:endParaRPr kumimoji="0" lang="zh-CN" altLang="en-US" b="0" i="0" u="none" strike="noStrike" kern="1200" cap="none" spc="0" normalizeH="0" baseline="0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b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查看统计报表；</a:t>
            </a:r>
            <a:endParaRPr lang="zh-CN" altLang="en-US" b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b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3</a:t>
            </a:r>
            <a:r>
              <a:rPr lang="zh-CN" altLang="en-US" b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、导出实习资料等</a:t>
            </a:r>
            <a:endParaRPr kumimoji="0" lang="zh-CN" altLang="en-US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8" name="圆角矩形 27" descr="7b0a2020202022776f7264617274223a20227b5c2269645c223a32353030313739322c5c227469645c223a5c225c227d220a7d0a"/>
          <p:cNvSpPr/>
          <p:nvPr/>
        </p:nvSpPr>
        <p:spPr>
          <a:xfrm>
            <a:off x="4572635" y="300355"/>
            <a:ext cx="3524885" cy="121983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1</a:t>
            </a:r>
            <a:r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、实习报名；</a:t>
            </a: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2</a:t>
            </a:r>
            <a:r>
              <a:rPr kumimoji="0" lang="zh-CN" altLang="en-US" sz="1600" b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、实习签到；</a:t>
            </a:r>
            <a:endParaRPr kumimoji="0" lang="zh-CN" altLang="en-US" sz="1600" b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3</a:t>
            </a:r>
            <a:r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、提交过程材料</a:t>
            </a:r>
            <a:r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；</a:t>
            </a: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4</a:t>
            </a:r>
            <a:r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、提交实习报告、提交成绩鉴定等</a:t>
            </a: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289685" y="826770"/>
            <a:ext cx="1174115" cy="47942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b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学生</a:t>
            </a:r>
            <a:endParaRPr lang="zh-CN" altLang="en-US" b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1979930" y="1347470"/>
            <a:ext cx="0" cy="648335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headEnd type="arrow" w="med" len="med"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1979295" y="2611755"/>
            <a:ext cx="0" cy="504190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 flipV="1">
            <a:off x="1979930" y="4011930"/>
            <a:ext cx="635" cy="360680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2915285" y="1113790"/>
            <a:ext cx="1440180" cy="8255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3059430" y="3564890"/>
            <a:ext cx="1440180" cy="8255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2915285" y="2355850"/>
            <a:ext cx="1440180" cy="8255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>
            <a:off x="3068955" y="4587875"/>
            <a:ext cx="1440180" cy="8255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1" descr="矩形 23552"/>
          <p:cNvSpPr>
            <a:spLocks noChangeArrowheads="1"/>
          </p:cNvSpPr>
          <p:nvPr/>
        </p:nvSpPr>
        <p:spPr bwMode="auto">
          <a:xfrm>
            <a:off x="308610" y="133826"/>
            <a:ext cx="2681288" cy="32194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rIns="45718" rtlCol="0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b="1" kern="0" dirty="0">
                <a:solidFill>
                  <a:schemeClr val="tx1"/>
                </a:solidFill>
                <a:sym typeface="+mn-ea"/>
              </a:rPr>
              <a:t>二、整体流程概述</a:t>
            </a:r>
            <a:endParaRPr lang="en-US" altLang="zh-CN" sz="1500" b="1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25" name="TextBox 39"/>
          <p:cNvSpPr/>
          <p:nvPr/>
        </p:nvSpPr>
        <p:spPr>
          <a:xfrm>
            <a:off x="2776220" y="706755"/>
            <a:ext cx="3484880" cy="113601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no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 altLang="en-US" sz="1200" kern="0" dirty="0">
              <a:solidFill>
                <a:schemeClr val="tx1"/>
              </a:solidFill>
              <a:sym typeface="+mn-ea"/>
            </a:endParaRPr>
          </a:p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 altLang="en-US" sz="1200" kern="0" dirty="0">
              <a:solidFill>
                <a:schemeClr val="tx1"/>
              </a:solidFill>
              <a:sym typeface="+mn-ea"/>
            </a:endParaRPr>
          </a:p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 altLang="en-US" sz="1200" kern="0" dirty="0">
              <a:solidFill>
                <a:schemeClr val="tx1"/>
              </a:solidFill>
              <a:sym typeface="+mn-ea"/>
            </a:endParaRPr>
          </a:p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 sz="1200">
                <a:sym typeface="+mn-ea"/>
              </a:rPr>
              <a:t>中</a:t>
            </a:r>
            <a:r>
              <a:rPr lang="zh-CN" altLang="en-US" sz="1200">
                <a:sym typeface="+mn-ea"/>
              </a:rPr>
              <a:t>实习</a:t>
            </a:r>
            <a:endParaRPr lang="zh-CN" altLang="en-US" sz="12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7" name="Shape 22"/>
          <p:cNvSpPr>
            <a:spLocks noChangeArrowheads="1"/>
          </p:cNvSpPr>
          <p:nvPr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008380" y="1594485"/>
            <a:ext cx="1534160" cy="5480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</a:pPr>
            <a:endParaRPr lang="en-US" altLang="zh-CN" sz="1200">
              <a:solidFill>
                <a:schemeClr val="tx1"/>
              </a:solidFill>
              <a:latin typeface="+mn-ea"/>
              <a:sym typeface="+mn-ea"/>
            </a:endParaRP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tx1"/>
                </a:solidFill>
                <a:latin typeface="+mn-ea"/>
                <a:sym typeface="+mn-ea"/>
              </a:rPr>
              <a:t>   发布实习计划</a:t>
            </a:r>
            <a:endParaRPr lang="zh-CN" altLang="en-US" sz="1200">
              <a:solidFill>
                <a:schemeClr val="tx1"/>
              </a:solidFill>
              <a:latin typeface="+mn-ea"/>
            </a:endParaRPr>
          </a:p>
          <a:p>
            <a:pPr algn="l"/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流程图: 过程 3"/>
          <p:cNvSpPr/>
          <p:nvPr>
            <p:custDataLst>
              <p:tags r:id="rId2"/>
            </p:custDataLst>
          </p:nvPr>
        </p:nvSpPr>
        <p:spPr>
          <a:xfrm>
            <a:off x="3203575" y="1593850"/>
            <a:ext cx="1421765" cy="518795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200">
                <a:solidFill>
                  <a:schemeClr val="tx1"/>
                </a:solidFill>
                <a:latin typeface="+mn-ea"/>
              </a:rPr>
              <a:t>查看统计报表</a:t>
            </a: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5286375" y="1594485"/>
            <a:ext cx="1464310" cy="51879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200">
                <a:solidFill>
                  <a:schemeClr val="tx1"/>
                </a:solidFill>
                <a:latin typeface="+mn-ea"/>
                <a:ea typeface="Calibri" panose="020F0502020204030204" pitchFamily="34" charset="0"/>
                <a:sym typeface="+mn-ea"/>
              </a:rPr>
              <a:t>导出</a:t>
            </a:r>
            <a:r>
              <a:rPr lang="zh-CN" altLang="en-US" sz="1200">
                <a:solidFill>
                  <a:schemeClr val="tx1"/>
                </a:solidFill>
                <a:latin typeface="+mn-ea"/>
              </a:rPr>
              <a:t>实习资料</a:t>
            </a: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右箭头 7"/>
          <p:cNvSpPr/>
          <p:nvPr>
            <p:custDataLst>
              <p:tags r:id="rId4"/>
            </p:custDataLst>
          </p:nvPr>
        </p:nvSpPr>
        <p:spPr>
          <a:xfrm>
            <a:off x="2776220" y="1851660"/>
            <a:ext cx="215900" cy="7556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右箭头 8"/>
          <p:cNvSpPr/>
          <p:nvPr>
            <p:custDataLst>
              <p:tags r:id="rId5"/>
            </p:custDataLst>
          </p:nvPr>
        </p:nvSpPr>
        <p:spPr>
          <a:xfrm>
            <a:off x="4859655" y="1842770"/>
            <a:ext cx="215900" cy="7556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同侧圆角矩形 11"/>
          <p:cNvSpPr/>
          <p:nvPr>
            <p:custDataLst>
              <p:tags r:id="rId6"/>
            </p:custDataLst>
          </p:nvPr>
        </p:nvSpPr>
        <p:spPr>
          <a:xfrm>
            <a:off x="3342640" y="1219835"/>
            <a:ext cx="699770" cy="365760"/>
          </a:xfrm>
          <a:prstGeom prst="round2SameRect">
            <a:avLst/>
          </a:prstGeom>
          <a:solidFill>
            <a:schemeClr val="accent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000"/>
              <a:t>实习中</a:t>
            </a:r>
            <a:endParaRPr lang="en-US" altLang="zh-CN" sz="1000"/>
          </a:p>
        </p:txBody>
      </p:sp>
      <p:sp>
        <p:nvSpPr>
          <p:cNvPr id="13" name="同侧圆角矩形 12"/>
          <p:cNvSpPr/>
          <p:nvPr>
            <p:custDataLst>
              <p:tags r:id="rId7"/>
            </p:custDataLst>
          </p:nvPr>
        </p:nvSpPr>
        <p:spPr>
          <a:xfrm>
            <a:off x="5292090" y="1208405"/>
            <a:ext cx="683260" cy="386080"/>
          </a:xfrm>
          <a:prstGeom prst="round2Same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000"/>
              <a:t>实习后</a:t>
            </a:r>
            <a:endParaRPr lang="zh-CN" altLang="en-US" sz="1000"/>
          </a:p>
        </p:txBody>
      </p:sp>
      <p:sp>
        <p:nvSpPr>
          <p:cNvPr id="2" name="同侧圆角矩形 1"/>
          <p:cNvSpPr/>
          <p:nvPr>
            <p:custDataLst>
              <p:tags r:id="rId8"/>
            </p:custDataLst>
          </p:nvPr>
        </p:nvSpPr>
        <p:spPr>
          <a:xfrm>
            <a:off x="1008380" y="1228090"/>
            <a:ext cx="735330" cy="365760"/>
          </a:xfrm>
          <a:prstGeom prst="round2SameRect">
            <a:avLst/>
          </a:prstGeom>
          <a:solidFill>
            <a:schemeClr val="accent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000"/>
              <a:t>实习前</a:t>
            </a:r>
            <a:endParaRPr lang="en-US" altLang="zh-CN" sz="10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215" y="195580"/>
            <a:ext cx="5461000" cy="768350"/>
          </a:xfrm>
        </p:spPr>
        <p:txBody>
          <a:bodyPr/>
          <a:p>
            <a:br>
              <a:rPr lang="zh-CN" kern="0" dirty="0">
                <a:sym typeface="+mn-ea"/>
              </a:rPr>
            </a:br>
            <a:br>
              <a:rPr lang="zh-CN" kern="0" dirty="0">
                <a:sym typeface="+mn-ea"/>
              </a:rPr>
            </a:br>
            <a:br>
              <a:rPr lang="zh-CN" kern="0" dirty="0">
                <a:sym typeface="+mn-ea"/>
              </a:rPr>
            </a:br>
            <a:br>
              <a:rPr lang="zh-CN" kern="0" dirty="0">
                <a:sym typeface="+mn-ea"/>
              </a:rPr>
            </a:br>
            <a:br>
              <a:rPr lang="zh-CN" kern="0" dirty="0">
                <a:sym typeface="+mn-ea"/>
              </a:rPr>
            </a:br>
            <a:r>
              <a:rPr 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三、平台操作指南</a:t>
            </a:r>
            <a:br>
              <a:rPr lang="zh-CN" kern="0" dirty="0">
                <a:sym typeface="+mn-ea"/>
              </a:rPr>
            </a:br>
            <a:br>
              <a:rPr lang="zh-CN" kern="0" dirty="0">
                <a:sym typeface="+mn-ea"/>
              </a:rPr>
            </a:br>
            <a:r>
              <a:rPr lang="en-US" altLang="zh-CN" kern="0" dirty="0">
                <a:sym typeface="+mn-ea"/>
              </a:rPr>
              <a:t>3.</a:t>
            </a:r>
            <a:r>
              <a:rPr lang="en-US" altLang="zh-CN" kern="0" dirty="0">
                <a:latin typeface="+mj-ea"/>
                <a:ea typeface="+mj-ea"/>
                <a:cs typeface="+mj-ea"/>
                <a:sym typeface="+mn-ea"/>
              </a:rPr>
              <a:t>1</a:t>
            </a:r>
            <a:r>
              <a:rPr lang="zh-CN" altLang="en-US" noProof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  <a:sym typeface="Calibri" panose="020F0502020204030204" pitchFamily="34" charset="0"/>
              </a:rPr>
              <a:t>电脑网页端登录</a:t>
            </a:r>
            <a:br>
              <a:rPr lang="zh-CN" kern="0" dirty="0">
                <a:sym typeface="+mn-ea"/>
              </a:rPr>
            </a:br>
            <a:endParaRPr lang="zh-CN" altLang="en-US" sz="1200" noProof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cs typeface="+mj-ea"/>
              <a:sym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7220" y="627380"/>
            <a:ext cx="6816725" cy="125285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截图</a:t>
            </a:r>
            <a:endParaRPr kumimoji="0" lang="zh-CN" altLang="en-US" sz="2400" kern="1200" cap="none" spc="0" normalizeH="0" baseline="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建议选择最新谷歌浏览器中打开：www.xybsyw.com</a:t>
            </a:r>
            <a:r>
              <a:rPr kumimoji="0" lang="en-US" altLang="zh-CN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或百度</a:t>
            </a:r>
            <a:r>
              <a:rPr kumimoji="0" lang="en-US" altLang="zh-CN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“</a:t>
            </a: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校友邦官网</a:t>
            </a:r>
            <a:r>
              <a:rPr kumimoji="0" lang="en-US" altLang="zh-CN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”</a:t>
            </a:r>
            <a:endParaRPr kumimoji="0" lang="en-US" altLang="zh-CN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官网首页右上角点击“教师登录”</a:t>
            </a:r>
            <a:endParaRPr kumimoji="0" lang="en-US" altLang="zh-CN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选择您要登录的学校(可通过选择省份或者关键字搜索学校）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输入账号和密码直接登录/或选择扫码登录使用小程序教师端扫码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首次登入时需绑定手机，并重设密码。如绑定手机后，忘记密码时可自行重置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2095" y="5221923"/>
            <a:ext cx="5080000" cy="635000"/>
          </a:xfrm>
          <a:prstGeom prst="rect">
            <a:avLst/>
          </a:prstGeom>
        </p:spPr>
        <p:txBody>
          <a:bodyPr/>
          <a:p/>
        </p:txBody>
      </p:sp>
      <p:pic>
        <p:nvPicPr>
          <p:cNvPr id="7" name="图片 6"/>
          <p:cNvPicPr/>
          <p:nvPr/>
        </p:nvPicPr>
        <p:blipFill>
          <a:blip r:embed="rId1"/>
        </p:blipFill>
        <p:spPr>
          <a:xfrm>
            <a:off x="941070" y="2091055"/>
            <a:ext cx="6481445" cy="26314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17220" y="4862830"/>
            <a:ext cx="4380865" cy="494665"/>
          </a:xfrm>
          <a:prstGeom prst="rect">
            <a:avLst/>
          </a:prstGeom>
        </p:spPr>
        <p:txBody>
          <a:bodyPr/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460" y="12700"/>
            <a:ext cx="5461159" cy="393859"/>
          </a:xfrm>
        </p:spPr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3.2 </a:t>
            </a:r>
            <a:r>
              <a:rPr lang="zh-CN" altLang="en-US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设置计划</a:t>
            </a:r>
            <a:endParaRPr lang="zh-CN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895" y="466090"/>
            <a:ext cx="8274685" cy="17329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计划名称：建议输入年级</a:t>
            </a:r>
            <a:r>
              <a:rPr lang="en-US" altLang="zh-CN" sz="1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+</a:t>
            </a:r>
            <a:r>
              <a:rPr lang="zh-CN" altLang="en-US" sz="1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院系</a:t>
            </a:r>
            <a:r>
              <a:rPr lang="en-US" altLang="zh-CN" sz="1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+</a:t>
            </a:r>
            <a:r>
              <a:rPr lang="zh-CN" altLang="en-US" sz="1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实习类型；</a:t>
            </a:r>
            <a:endParaRPr lang="zh-CN" altLang="en-US" sz="1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实习时间：设置实习开始和结束时间，建议与培养方案保持一致；如为</a:t>
            </a:r>
            <a:r>
              <a:rPr lang="zh-CN" altLang="en-US" sz="10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跨学期的实习，默认统计报表归档学期为开始时间所在学期，且可以手动归档学期；</a:t>
            </a:r>
            <a:endParaRPr lang="zh-CN" altLang="en-US" sz="10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选择课程：可按内容搜索相关课程，如未找到对应可能，可从左下角点新增，也可通过实践课程模块新增课程后再重新选择；</a:t>
            </a:r>
            <a:endParaRPr lang="zh-CN" sz="1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参加班级：选择对应需要参加的年级和班级；</a:t>
            </a:r>
            <a:endParaRPr lang="zh-CN" sz="1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实习负责老师：为实习计划负责老师，可指定老师来设置实习要求和创建实习项目；</a:t>
            </a:r>
            <a:endParaRPr lang="zh-CN" sz="1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0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更多设置：可根据培养方案完善内容，</a:t>
            </a:r>
            <a:r>
              <a:rPr lang="zh-CN" altLang="en-US" sz="10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点击下一步会自动跳转到实习要求设置界面；或提交完成第一步设置；带</a:t>
            </a:r>
            <a:r>
              <a:rPr lang="en-US" altLang="zh-CN" sz="10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*</a:t>
            </a:r>
            <a:r>
              <a:rPr lang="zh-CN" altLang="en-US" sz="10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号为必填项</a:t>
            </a:r>
            <a:endParaRPr lang="zh-CN" sz="10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lang="zh-CN" altLang="en-US" sz="1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>
              <a:lnSpc>
                <a:spcPct val="130000"/>
              </a:lnSpc>
              <a:buClrTx/>
              <a:buSzTx/>
              <a:buFont typeface="+mj-ea"/>
              <a:defRPr/>
            </a:pPr>
            <a:r>
              <a:rPr lang="en-US" altLang="zh-CN" sz="1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   </a:t>
            </a:r>
            <a:endParaRPr kumimoji="0" lang="zh-CN" altLang="en-US" sz="10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algn="l" defTabSz="914400">
              <a:lnSpc>
                <a:spcPct val="130000"/>
              </a:lnSpc>
              <a:buClrTx/>
              <a:buSzTx/>
              <a:defRPr/>
            </a:pPr>
            <a:endParaRPr lang="zh-CN" altLang="en-US" sz="1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5965" y="1924050"/>
            <a:ext cx="2671445" cy="31076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3.3 </a:t>
            </a:r>
            <a:r>
              <a:rPr lang="zh-CN" altLang="en-US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设置要求</a:t>
            </a:r>
            <a:endParaRPr lang="zh-CN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1505" y="411480"/>
            <a:ext cx="8355965" cy="10223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根据实际安排情况选择实习形式；自主安排即分散实习、集中安排即基地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/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实习点实习、双向选择项目制实习；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根据需要选择实习要求，所有选项为自定义设置或由校级管理员统一设置要求规则，即学生在本次实习中需要完成的实习任务；</a:t>
            </a:r>
            <a:endParaRPr lang="zh-CN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如常用设置：签到、周志、实习报告、成绩鉴定等，</a:t>
            </a:r>
            <a:r>
              <a:rPr 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完成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标</a:t>
            </a:r>
            <a:r>
              <a:rPr lang="en-US" alt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*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号必填后，点击下一步会自动跳转到实习项目设置界面；或提交完成这一步设置；</a:t>
            </a:r>
            <a:endParaRPr lang="zh-CN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>
              <a:lnSpc>
                <a:spcPct val="130000"/>
              </a:lnSpc>
              <a:buClrTx/>
              <a:buSzTx/>
              <a:buFont typeface="+mj-ea"/>
              <a:defRPr/>
            </a:pPr>
            <a:endParaRPr lang="en-US" altLang="zh-CN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015" y="851535"/>
            <a:ext cx="4673600" cy="562610"/>
          </a:xfrm>
          <a:prstGeom prst="rect">
            <a:avLst/>
          </a:prstGeom>
        </p:spPr>
        <p:txBody>
          <a:bodyPr/>
          <a:p/>
        </p:txBody>
      </p:sp>
      <p:pic>
        <p:nvPicPr>
          <p:cNvPr id="5" name="图片 4"/>
          <p:cNvPicPr/>
          <p:nvPr/>
        </p:nvPicPr>
        <p:blipFill>
          <a:blip r:embed="rId1"/>
        </p:blipFill>
        <p:spPr>
          <a:xfrm>
            <a:off x="899795" y="1799590"/>
            <a:ext cx="7577455" cy="30289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55015" y="4686935"/>
            <a:ext cx="4673600" cy="562610"/>
          </a:xfrm>
          <a:prstGeom prst="rect">
            <a:avLst/>
          </a:prstGeom>
        </p:spPr>
        <p:txBody>
          <a:bodyPr/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3.4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设置项目</a:t>
            </a:r>
            <a:endParaRPr lang="zh-CN" altLang="en-US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254760"/>
            <a:ext cx="6901180" cy="33845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1505" y="554355"/>
            <a:ext cx="7489825" cy="7004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可手动添加项目或下载模版按要求填写后批量导入项目；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自主项目需要手动添加，且一个计划下只添加一个自主项目；集中项目可以添加多个或批量导入；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>
              <a:lnSpc>
                <a:spcPct val="130000"/>
              </a:lnSpc>
              <a:buClrTx/>
              <a:buSzTx/>
              <a:buFont typeface="+mj-ea"/>
              <a:defRPr/>
            </a:pPr>
            <a:endParaRPr lang="en-US" altLang="zh-CN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3.4.1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自主项目</a:t>
            </a:r>
            <a:endParaRPr lang="zh-CN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835" y="2249805"/>
            <a:ext cx="5361305" cy="27470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26770" y="466090"/>
            <a:ext cx="7489825" cy="10223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实习时间：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设置实习开始和结束时间，建议与培养方案保持一致，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此时间需在计划时间范围内；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岗位申请时间：指学生开始实习前需要完成报名时间，可提前或保持与计划时间一致；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岗位申请审核：根据需要设置指导老师是否需要审核学生的报名，如无需审核系统会自动审核通过；</a:t>
            </a:r>
            <a:endParaRPr lang="zh-CN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实习方式：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根据实际安排选择实习方式，建议以现场实习为主；</a:t>
            </a:r>
            <a:endParaRPr lang="zh-CN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岗位证明：根据需要设置可由学生上传岗位证明照片；</a:t>
            </a:r>
            <a:endParaRPr lang="zh-CN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安排学生</a:t>
            </a:r>
            <a:r>
              <a:rPr lang="en-US" alt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/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关联指导老师：从添加学生选择需要安排实习的学生，或批量导入学生</a:t>
            </a:r>
            <a:r>
              <a:rPr lang="en-US" alt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/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师生关联；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如有更多设置根据要求完善；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lang="zh-CN" sz="10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lang="zh-CN" sz="10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>
              <a:lnSpc>
                <a:spcPct val="130000"/>
              </a:lnSpc>
              <a:buClrTx/>
              <a:buSzTx/>
              <a:buFont typeface="+mj-ea"/>
              <a:defRPr/>
            </a:pPr>
            <a:endParaRPr lang="en-US" altLang="zh-CN" sz="1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5.xml><?xml version="1.0" encoding="utf-8"?>
<p:tagLst xmlns:p="http://schemas.openxmlformats.org/presentationml/2006/main">
  <p:tag name="KSO_WM_DIAGRAM_VIRTUALLY_FRAME" val="{&quot;height&quot;:221.7,&quot;left&quot;:173.56251968503938,&quot;top&quot;:94.3,&quot;width&quot;:480.1374803149606}"/>
</p:tagLst>
</file>

<file path=ppt/tags/tag126.xml><?xml version="1.0" encoding="utf-8"?>
<p:tagLst xmlns:p="http://schemas.openxmlformats.org/presentationml/2006/main">
  <p:tag name="KSO_WM_DIAGRAM_VIRTUALLY_FRAME" val="{&quot;height&quot;:221.7,&quot;left&quot;:173.56251968503938,&quot;top&quot;:94.3,&quot;width&quot;:480.1374803149606}"/>
</p:tagLst>
</file>

<file path=ppt/tags/tag127.xml><?xml version="1.0" encoding="utf-8"?>
<p:tagLst xmlns:p="http://schemas.openxmlformats.org/presentationml/2006/main">
  <p:tag name="KSO_WM_DIAGRAM_VIRTUALLY_FRAME" val="{&quot;height&quot;:221.7,&quot;left&quot;:173.56251968503938,&quot;top&quot;:94.3,&quot;width&quot;:480.1374803149606}"/>
</p:tagLst>
</file>

<file path=ppt/tags/tag128.xml><?xml version="1.0" encoding="utf-8"?>
<p:tagLst xmlns:p="http://schemas.openxmlformats.org/presentationml/2006/main">
  <p:tag name="KSO_WM_DIAGRAM_VIRTUALLY_FRAME" val="{&quot;height&quot;:221.7,&quot;left&quot;:173.56251968503938,&quot;top&quot;:94.3,&quot;width&quot;:480.1374803149606}"/>
</p:tagLst>
</file>

<file path=ppt/tags/tag129.xml><?xml version="1.0" encoding="utf-8"?>
<p:tagLst xmlns:p="http://schemas.openxmlformats.org/presentationml/2006/main">
  <p:tag name="KSO_WM_DIAGRAM_VIRTUALLY_FRAME" val="{&quot;height&quot;:221.7,&quot;left&quot;:173.56251968503938,&quot;top&quot;:94.3,&quot;width&quot;:480.1374803149606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DIAGRAM_VIRTUALLY_FRAME" val="{&quot;height&quot;:221.7,&quot;left&quot;:173.56251968503938,&quot;top&quot;:94.3,&quot;width&quot;:480.1374803149606}"/>
</p:tagLst>
</file>

<file path=ppt/tags/tag131.xml><?xml version="1.0" encoding="utf-8"?>
<p:tagLst xmlns:p="http://schemas.openxmlformats.org/presentationml/2006/main">
  <p:tag name="KSO_WM_DIAGRAM_VIRTUALLY_FRAME" val="{&quot;height&quot;:101.75,&quot;left&quot;:31.15,&quot;top&quot;:92.85,&quot;width&quot;:622.5}"/>
</p:tagLst>
</file>

<file path=ppt/tags/tag132.xml><?xml version="1.0" encoding="utf-8"?>
<p:tagLst xmlns:p="http://schemas.openxmlformats.org/presentationml/2006/main">
  <p:tag name="KSO_WM_DIAGRAM_VIRTUALLY_FRAME" val="{&quot;height&quot;:101.75,&quot;left&quot;:31.15,&quot;top&quot;:92.85,&quot;width&quot;:622.5}"/>
</p:tagLst>
</file>

<file path=ppt/tags/tag133.xml><?xml version="1.0" encoding="utf-8"?>
<p:tagLst xmlns:p="http://schemas.openxmlformats.org/presentationml/2006/main">
  <p:tag name="KSO_WM_DIAGRAM_VIRTUALLY_FRAME" val="{&quot;height&quot;:101.75,&quot;left&quot;:31.15,&quot;top&quot;:92.85,&quot;width&quot;:622.5}"/>
</p:tagLst>
</file>

<file path=ppt/tags/tag134.xml><?xml version="1.0" encoding="utf-8"?>
<p:tagLst xmlns:p="http://schemas.openxmlformats.org/presentationml/2006/main">
  <p:tag name="KSO_WM_DIAGRAM_VIRTUALLY_FRAME" val="{&quot;height&quot;:101.75,&quot;left&quot;:31.15,&quot;top&quot;:92.85,&quot;width&quot;:622.5}"/>
</p:tagLst>
</file>

<file path=ppt/tags/tag135.xml><?xml version="1.0" encoding="utf-8"?>
<p:tagLst xmlns:p="http://schemas.openxmlformats.org/presentationml/2006/main">
  <p:tag name="KSO_WM_DIAGRAM_VIRTUALLY_FRAME" val="{&quot;height&quot;:101.75,&quot;left&quot;:31.15,&quot;top&quot;:92.85,&quot;width&quot;:622.5}"/>
</p:tagLst>
</file>

<file path=ppt/tags/tag136.xml><?xml version="1.0" encoding="utf-8"?>
<p:tagLst xmlns:p="http://schemas.openxmlformats.org/presentationml/2006/main">
  <p:tag name="KSO_WM_DIAGRAM_VIRTUALLY_FRAME" val="{&quot;height&quot;:101.75,&quot;left&quot;:31.15,&quot;top&quot;:92.85,&quot;width&quot;:622.5}"/>
</p:tagLst>
</file>

<file path=ppt/tags/tag137.xml><?xml version="1.0" encoding="utf-8"?>
<p:tagLst xmlns:p="http://schemas.openxmlformats.org/presentationml/2006/main">
  <p:tag name="KSO_WM_DIAGRAM_VIRTUALLY_FRAME" val="{&quot;height&quot;:101.75,&quot;left&quot;:31.15,&quot;top&quot;:92.85,&quot;width&quot;:622.5}"/>
</p:tagLst>
</file>

<file path=ppt/tags/tag138.xml><?xml version="1.0" encoding="utf-8"?>
<p:tagLst xmlns:p="http://schemas.openxmlformats.org/presentationml/2006/main">
  <p:tag name="KSO_WM_DIAGRAM_VIRTUALLY_FRAME" val="{&quot;height&quot;:101.75,&quot;left&quot;:31.15,&quot;top&quot;:92.85,&quot;width&quot;:622.5}"/>
</p:tagLst>
</file>

<file path=ppt/tags/tag139.xml><?xml version="1.0" encoding="utf-8"?>
<p:tagLst xmlns:p="http://schemas.openxmlformats.org/presentationml/2006/main">
  <p:tag name="KSO_WM_UNIT_PLACING_PICTURE_USER_VIEWPORT" val="{&quot;height&quot;:3870,&quot;width&quot;:3870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RESOURCE_RECORD_KEY" val="{&quot;13&quot;:[4646982]}"/>
</p:tagLst>
</file>

<file path=ppt/tags/tag144.xml><?xml version="1.0" encoding="utf-8"?>
<p:tagLst xmlns:p="http://schemas.openxmlformats.org/presentationml/2006/main">
  <p:tag name="COMMONDATA" val="eyJoZGlkIjoiN2JiMTI1N2Y5ZDk2MTViYzdjMDFjMjIwNmNhY2VlY2QifQ=="/>
  <p:tag name="KSO_WPP_MARK_KEY" val="66c46124-967d-4e3e-826b-67a902b384b6"/>
  <p:tag name="commondata" val="eyJoZGlkIjoiZjFmZWIzNDg2MmIzZjExOTIzMmViNTBmYTMwYTk0ZWYifQ==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3635</Words>
  <Application>WPS 演示</Application>
  <PresentationFormat>全屏显示(16:9)</PresentationFormat>
  <Paragraphs>267</Paragraphs>
  <Slides>26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26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微软雅黑</vt:lpstr>
      <vt:lpstr>Wingdings</vt:lpstr>
      <vt:lpstr>Microsoft YaHei Bold</vt:lpstr>
      <vt:lpstr>Microsoft YaHei Regular</vt:lpstr>
      <vt:lpstr>字魂105号-简雅黑</vt:lpstr>
      <vt:lpstr>DIN Alternate</vt:lpstr>
      <vt:lpstr>Segoe UI Symbol</vt:lpstr>
      <vt:lpstr>Calibri</vt:lpstr>
      <vt:lpstr>Arial Unicode MS</vt:lpstr>
      <vt:lpstr>黑体</vt:lpstr>
      <vt:lpstr>Calibri Light</vt:lpstr>
      <vt:lpstr>Office 主题</vt:lpstr>
      <vt:lpstr>1_自定义设计方案</vt:lpstr>
      <vt:lpstr>4_自定义设计方案</vt:lpstr>
      <vt:lpstr>2_自定义设计方案</vt:lpstr>
      <vt:lpstr>自定义设计方案</vt:lpstr>
      <vt:lpstr>PowerPoint 演示文稿</vt:lpstr>
      <vt:lpstr>PowerPoint 演示文稿</vt:lpstr>
      <vt:lpstr>一、平台角色介绍</vt:lpstr>
      <vt:lpstr>PowerPoint 演示文稿</vt:lpstr>
      <vt:lpstr>     三、平台操作指南  3.1电脑网页端登录 </vt:lpstr>
      <vt:lpstr>3.2 实习计划设置-设置计划</vt:lpstr>
      <vt:lpstr>3.3 实习计划设置-设置要求</vt:lpstr>
      <vt:lpstr>3.4 实习计划设置-设置项目</vt:lpstr>
      <vt:lpstr>3.4.1 实习计划设置-设置实习项目-自主项目</vt:lpstr>
      <vt:lpstr>3.4.2 实习计划设置-设置实习项目-集中项目</vt:lpstr>
      <vt:lpstr>3.4.3 实习计划设置-设置实习项目-批量导入集中项目</vt:lpstr>
      <vt:lpstr>3.4.4 实习计划设置-设置实习项目-双向项目</vt:lpstr>
      <vt:lpstr>PowerPoint 演示文稿</vt:lpstr>
      <vt:lpstr>3.5.2 实习计划设置-关联指导老师-批量关联导师</vt:lpstr>
      <vt:lpstr>3.4 查看统计报表点击左侧导航栏“统计报表”按钮 点击功能菜单中对应的报表 通过“院系/专业/班级”、“学年/学期”等筛选需要的数据 点击“自定义表格”按钮，可以选择表格显示的维度 5.  点击“批量导出”按钮，导出筛选的数据，跳转到下载中心进行下载  温馨提示：到下载中心下载时，如果表格较大，报表下载状态会显示“报表生成中”，请等待片刻即可。如长时间还是显示“报表生成中”，可按键盘“F5”键，刷新网页。</vt:lpstr>
      <vt:lpstr>3.4 查看统计报表点击左侧导航栏“统计报表”按钮 点击功能菜单中对应的报表 通过“院系/专业/班级”、“学年/学期”等筛选需要的数据 点击“自定义表格”按钮，可以选择表格显示的维度 5.  点击“批量导出”按钮，导出筛选的数据，跳转到下载中心进行下载  温馨提示：到下载中心下载时，如果表格较大，报表下载状态会显示“报表生成中”，请等待片刻即可。如长时间还是显示“报表生成中”，可按键盘“F5”键，刷新网页。</vt:lpstr>
      <vt:lpstr>3.4 查看统计报表点击左侧导航栏“统计报表”按钮 点击功能菜单中对应的报表 通过“院系/专业/班级”、“学年/学期”等筛选需要的数据 点击“自定义表格”按钮，可以选择表格显示的维度 5.  点击“批量导出”按钮，导出筛选的数据，跳转到下载中心进行下载  温馨提示：到下载中心下载时，如果表格较大，报表下载状态会显示“报表生成中”，请等待片刻即可。如长时间还是显示“报表生成中”，可按键盘“F5”键，刷新网页。</vt:lpstr>
      <vt:lpstr>6.PICC实习生意外伤害保险</vt:lpstr>
      <vt:lpstr>①  从右侧铃铛图标点击； ②  点击学校公告； ③  填写公告内容，选择发送对象，发布公告 </vt:lpstr>
      <vt:lpstr>8.问卷调查</vt:lpstr>
      <vt:lpstr>9.1微信小程-登录</vt:lpstr>
      <vt:lpstr>9.2 小程序-工作台</vt:lpstr>
      <vt:lpstr>9.3 小程序-大数据</vt:lpstr>
      <vt:lpstr>9.4 小程序-消息</vt:lpstr>
      <vt:lpstr>9.5 小程序-我的-客服与反馈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WPS_1366229488</cp:lastModifiedBy>
  <cp:revision>764</cp:revision>
  <dcterms:created xsi:type="dcterms:W3CDTF">2017-01-09T09:44:00Z</dcterms:created>
  <dcterms:modified xsi:type="dcterms:W3CDTF">2024-08-26T09:14:43Z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A0560E41B7B5459BBE56A8B1B300A21D_13</vt:lpwstr>
  </property>
</Properties>
</file>